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30"/>
  </p:notesMasterIdLst>
  <p:sldIdLst>
    <p:sldId id="256" r:id="rId2"/>
    <p:sldId id="280" r:id="rId3"/>
    <p:sldId id="257" r:id="rId4"/>
    <p:sldId id="258" r:id="rId5"/>
    <p:sldId id="259" r:id="rId6"/>
    <p:sldId id="278" r:id="rId7"/>
    <p:sldId id="277" r:id="rId8"/>
    <p:sldId id="279" r:id="rId9"/>
    <p:sldId id="261" r:id="rId10"/>
    <p:sldId id="283" r:id="rId11"/>
    <p:sldId id="281" r:id="rId12"/>
    <p:sldId id="263" r:id="rId13"/>
    <p:sldId id="264" r:id="rId14"/>
    <p:sldId id="265" r:id="rId15"/>
    <p:sldId id="266" r:id="rId16"/>
    <p:sldId id="285" r:id="rId17"/>
    <p:sldId id="267" r:id="rId18"/>
    <p:sldId id="282" r:id="rId19"/>
    <p:sldId id="275" r:id="rId20"/>
    <p:sldId id="268" r:id="rId21"/>
    <p:sldId id="287" r:id="rId22"/>
    <p:sldId id="288" r:id="rId23"/>
    <p:sldId id="290" r:id="rId24"/>
    <p:sldId id="292" r:id="rId25"/>
    <p:sldId id="269" r:id="rId26"/>
    <p:sldId id="270" r:id="rId27"/>
    <p:sldId id="262" r:id="rId28"/>
    <p:sldId id="291"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2783" autoAdjust="0"/>
  </p:normalViewPr>
  <p:slideViewPr>
    <p:cSldViewPr snapToGrid="0">
      <p:cViewPr varScale="1">
        <p:scale>
          <a:sx n="39" d="100"/>
          <a:sy n="39" d="100"/>
        </p:scale>
        <p:origin x="1938" y="4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7" d="100"/>
          <a:sy n="57" d="100"/>
        </p:scale>
        <p:origin x="283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2CAE5E-3105-4314-A64F-FE453BEF2C44}" type="datetimeFigureOut">
              <a:rPr lang="en-CA" smtClean="0"/>
              <a:t>2023-03-12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689B5C-3564-4A86-BB2C-017E80F2D01E}" type="slidenum">
              <a:rPr lang="en-CA" smtClean="0"/>
              <a:t>‹#›</a:t>
            </a:fld>
            <a:endParaRPr lang="en-CA"/>
          </a:p>
        </p:txBody>
      </p:sp>
    </p:spTree>
    <p:extLst>
      <p:ext uri="{BB962C8B-B14F-4D97-AF65-F5344CB8AC3E}">
        <p14:creationId xmlns:p14="http://schemas.microsoft.com/office/powerpoint/2010/main" val="1326331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Welcome everyone to our seminar. Thanks Kendal for the lovely music. I’ve given you a very</a:t>
            </a:r>
            <a:r>
              <a:rPr lang="en-CA" baseline="0" dirty="0" smtClean="0"/>
              <a:t> simple handout: there are pages with boxes in the middle for you to scribble on as we go. But also so you can write down your thoughts and questions on these topics and bring them back for discussion in the next session. Since I ran out of time to cover all areas at the end I’ve thrown those areas up. And we are recording. </a:t>
            </a:r>
            <a:r>
              <a:rPr lang="en-CA" dirty="0" smtClean="0"/>
              <a:t>So this title was chosen for</a:t>
            </a:r>
            <a:r>
              <a:rPr lang="en-CA" baseline="0" dirty="0" smtClean="0"/>
              <a:t> a bit of shock value. What do you think of when you hear the word feminist? Write down the first word that occurs to you on your handout. Does it seem wrong that apostle </a:t>
            </a:r>
            <a:r>
              <a:rPr lang="en-CA" dirty="0" smtClean="0"/>
              <a:t>P</a:t>
            </a:r>
            <a:r>
              <a:rPr lang="en-CA" baseline="0" dirty="0" smtClean="0"/>
              <a:t>aul and feminist can co-exist in the same sentence? Round 35 years ago when I was starting my undergrad course in Ancient history and Byzantine studies I had never heard </a:t>
            </a:r>
            <a:r>
              <a:rPr lang="en-CA" dirty="0" smtClean="0"/>
              <a:t>of feminism</a:t>
            </a:r>
            <a:r>
              <a:rPr lang="en-CA" baseline="0" dirty="0" smtClean="0"/>
              <a:t>. I lived in Northern Ireland, a very religious place where everyone was brought up in church. So it wasn’t until I was starting research into the power or otherwise of imperial women in the Byzantine empire in the 11</a:t>
            </a:r>
            <a:r>
              <a:rPr lang="en-CA" baseline="30000" dirty="0" smtClean="0"/>
              <a:t>th</a:t>
            </a:r>
            <a:r>
              <a:rPr lang="en-CA" baseline="0" dirty="0" smtClean="0"/>
              <a:t> and 12 centuries that I encountered any feminist theory. And when I did I was astounded to realise that I had just completed a 4 year degree in </a:t>
            </a:r>
            <a:r>
              <a:rPr lang="en-CA" baseline="0" dirty="0" err="1" smtClean="0"/>
              <a:t>greek</a:t>
            </a:r>
            <a:r>
              <a:rPr lang="en-CA" baseline="0" dirty="0" smtClean="0"/>
              <a:t> and Roman history without realizing that the experience of women was very different from that of men. It takes work to find out about women in the past! I just assumed that all the stuff I was learning about roles and ways of life and the route to power </a:t>
            </a:r>
            <a:r>
              <a:rPr lang="en-CA" baseline="0" dirty="0" err="1" smtClean="0"/>
              <a:t>etc</a:t>
            </a:r>
            <a:r>
              <a:rPr lang="en-CA" baseline="0" dirty="0" smtClean="0"/>
              <a:t> applied equally to men and women. And they didn’t. But no one ever teaches that. The male experience is assumed to be what? The more interesting? The standard? In the way that heart attack symptoms were assumed to be the same for men and women till someone actually studied it and found out they weren’t? So reading feminist theory I am nodding my head, yes, yes I see that played out now that I think to look for it. Until the rationale for the way the world is was blamed on the Bible, and mainly the writings of Paul. Now I had been well taught and I already knew that what they were saying wasn’t accurate. From then I have wanted to write the defence of Paul. And here we are. Now my ultimate target is the academic audience who right now are reading one side of the story only. But features of that criticism are affecting the church too. So let’s have a look at what Paul says. This may be a bit incoherent because there is so much swirling round I my head. But we will give it a go. I would really appreciate feedback from real women leading real lives so that maybe some day I can put something out there in the academic world that will make a difference. Because the world is hurting and crazy as it seems, not only Christianity but what this itinerant first century Jew wrote holds a key for relief.  </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a:t>
            </a:fld>
            <a:endParaRPr lang="en-CA"/>
          </a:p>
        </p:txBody>
      </p:sp>
    </p:spTree>
    <p:extLst>
      <p:ext uri="{BB962C8B-B14F-4D97-AF65-F5344CB8AC3E}">
        <p14:creationId xmlns:p14="http://schemas.microsoft.com/office/powerpoint/2010/main" val="674135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Galatians 3:28 is Paul</a:t>
            </a:r>
            <a:r>
              <a:rPr lang="en-CA" baseline="0" dirty="0" smtClean="0"/>
              <a:t> picking up his culture and letting it smash into pieces like a glass ball. And I want to come back to it later but it has to be recognised that right there Paul is declaring the equal value of women with men. Men are not inherently superior. They weren’t created superior. </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10</a:t>
            </a:fld>
            <a:endParaRPr lang="en-CA"/>
          </a:p>
        </p:txBody>
      </p:sp>
    </p:spTree>
    <p:extLst>
      <p:ext uri="{BB962C8B-B14F-4D97-AF65-F5344CB8AC3E}">
        <p14:creationId xmlns:p14="http://schemas.microsoft.com/office/powerpoint/2010/main" val="3451959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But first context. It’s a letter. Originally chapters, verses and divisions. Those</a:t>
            </a:r>
            <a:r>
              <a:rPr lang="en-CA" baseline="0" dirty="0" smtClean="0"/>
              <a:t> handy divisions can break up Paul’s thought and this is one of the worst. Between v 21 and 22 you will have a division. If you start a Bible study there you will be seriously handicapped in understanding what Paul is talking about. And the church did. It took verse 22 and 23 and said that was it: Paul’s entire teaching about marriage. </a:t>
            </a:r>
            <a:endParaRPr lang="en-CA" dirty="0" smtClean="0"/>
          </a:p>
          <a:p>
            <a:r>
              <a:rPr lang="en-CA" dirty="0" smtClean="0"/>
              <a:t>World</a:t>
            </a:r>
            <a:r>
              <a:rPr lang="en-CA" baseline="0" dirty="0" smtClean="0"/>
              <a:t> says: this says wives must be submissive to their husbands in everything. Paul is a misogynist. But what about the context? The word submit isn’t even in v 22. it has to be understood from v 21. Paul’s thought goes back to v 18, being filled with the Spirit and how that is shown by how we relate to each other. Everyone has to have a submissive spirit. No one can have stiff neck, take pride in never changing their mind, seeing strength in inflexibility. Every Christian submits to God. But because the church through the ages capitulated to their culture on this let’s go aside for a moment to look at submission. </a:t>
            </a:r>
          </a:p>
          <a:p>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11</a:t>
            </a:fld>
            <a:endParaRPr lang="en-CA"/>
          </a:p>
        </p:txBody>
      </p:sp>
    </p:spTree>
    <p:extLst>
      <p:ext uri="{BB962C8B-B14F-4D97-AF65-F5344CB8AC3E}">
        <p14:creationId xmlns:p14="http://schemas.microsoft.com/office/powerpoint/2010/main" val="547828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Let’s start with what submission is not. </a:t>
            </a:r>
          </a:p>
          <a:p>
            <a:r>
              <a:rPr lang="en-CA" baseline="0" dirty="0" smtClean="0"/>
              <a:t>Clue: as to the Lord.</a:t>
            </a:r>
          </a:p>
          <a:p>
            <a:r>
              <a:rPr lang="en-CA" baseline="0" dirty="0" smtClean="0"/>
              <a:t>Not : only Jesus saves</a:t>
            </a:r>
          </a:p>
          <a:p>
            <a:r>
              <a:rPr lang="en-CA" baseline="0" dirty="0" smtClean="0"/>
              <a:t>Not : Jesus is perfect, a husband is not, flawed, mixed motives, battling his own self</a:t>
            </a:r>
          </a:p>
          <a:p>
            <a:r>
              <a:rPr lang="en-CA" baseline="0" dirty="0" smtClean="0"/>
              <a:t>3: because of the relationship with Jesus. Yes. Primary relationship is with Jesus. As part of that wife chooses a spirit of submission. Not because of the husband but because of Jesus. All humans submit to Jesus. </a:t>
            </a:r>
          </a:p>
          <a:p>
            <a:r>
              <a:rPr lang="en-CA" baseline="0" dirty="0" smtClean="0"/>
              <a:t>Content of submission. My example. It is about trust really isn’t it? Rabbit hole: what does submission mean to you in your experience? Sometimes things sound unpleasant in theory but not so much in practice. How would you explain to a woman in the world? </a:t>
            </a:r>
          </a:p>
          <a:p>
            <a:r>
              <a:rPr lang="en-CA" baseline="0" dirty="0" smtClean="0"/>
              <a:t>Where does Paul go now? He says the husband is the head of the wife. Are we about to hear common 1</a:t>
            </a:r>
            <a:r>
              <a:rPr lang="en-CA" baseline="30000" dirty="0" smtClean="0"/>
              <a:t>st</a:t>
            </a:r>
            <a:r>
              <a:rPr lang="en-CA" baseline="0" dirty="0" smtClean="0"/>
              <a:t> century values now? </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12</a:t>
            </a:fld>
            <a:endParaRPr lang="en-CA"/>
          </a:p>
        </p:txBody>
      </p:sp>
    </p:spTree>
    <p:extLst>
      <p:ext uri="{BB962C8B-B14F-4D97-AF65-F5344CB8AC3E}">
        <p14:creationId xmlns:p14="http://schemas.microsoft.com/office/powerpoint/2010/main" val="2269629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a:t>
            </a:r>
            <a:r>
              <a:rPr lang="en-CA" baseline="0" dirty="0" smtClean="0"/>
              <a:t> meaning of head and headship is a hot topic. We’ll look later at the differing understandings but here what Paul means is pretty clear. </a:t>
            </a:r>
          </a:p>
          <a:p>
            <a:r>
              <a:rPr lang="en-CA" dirty="0" smtClean="0"/>
              <a:t>Paul’s understanding of the husband/wife relationship</a:t>
            </a:r>
            <a:r>
              <a:rPr lang="en-CA" baseline="0" dirty="0" smtClean="0"/>
              <a:t> is based on Christ’s relationship to the church. Not superior/inferior as the culture would have it. I say reversal because at that time the body was supposed to sacrifice itself for the head. And the head was supposed to preserve itself. Senses are in head: therefore head is superior. Body needs the head to look after it. Political theory of the time. Even wicked cruel emperors like Nero were to be loved by the body. The head did not love the body. But Paul goes on for ages about how the husband as head has to love and give himself for the body. It is a high demand and the husbands in the church must have been horrified. Totally new concept! Some commentators also make a big deal of Christ doing women’s work cleaning, washing, spot removal, ironing. Well Ok but basically dying for me pretty much does it for me.</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13</a:t>
            </a:fld>
            <a:endParaRPr lang="en-CA"/>
          </a:p>
        </p:txBody>
      </p:sp>
    </p:spTree>
    <p:extLst>
      <p:ext uri="{BB962C8B-B14F-4D97-AF65-F5344CB8AC3E}">
        <p14:creationId xmlns:p14="http://schemas.microsoft.com/office/powerpoint/2010/main" val="2918474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a:t>
            </a:r>
            <a:r>
              <a:rPr lang="en-CA" baseline="0" dirty="0" smtClean="0"/>
              <a:t> idea is that a wife respects her husband. The Latin root of the word respect means to see someone’s conduct and admire them. So husbands have to act in a way that is admirable. In public and in private. In a way that reflects Christ. And women have to marry men they respect. That is the easy way to respect your husband. No matter how loving or generous or fun your boyfriend is – if you don’t respect him now don’t marry him. It is key.</a:t>
            </a:r>
          </a:p>
          <a:p>
            <a:r>
              <a:rPr lang="en-CA" baseline="0" dirty="0" smtClean="0"/>
              <a:t>An issue for the women’s movement is that women love men. They still do. There is ‘a seemingly timeless division in the feminist psyche: the split between the need for independence and the need for love’. How could you explain to that woman how those 2 sides fit together in a way that is good for her from what Paul says here about marriage? Bring back your ideas next week.</a:t>
            </a:r>
          </a:p>
          <a:p>
            <a:r>
              <a:rPr lang="en-CA" baseline="0" dirty="0" smtClean="0"/>
              <a:t>And Paul goes on: all of these actions are perfectly permissible in the culture but not in the church. You can’t do them, men. That world has ended for men.  Of course it didn’t – you’ve seen that, we know that. But Paul meant it to.</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14</a:t>
            </a:fld>
            <a:endParaRPr lang="en-CA"/>
          </a:p>
        </p:txBody>
      </p:sp>
    </p:spTree>
    <p:extLst>
      <p:ext uri="{BB962C8B-B14F-4D97-AF65-F5344CB8AC3E}">
        <p14:creationId xmlns:p14="http://schemas.microsoft.com/office/powerpoint/2010/main" val="166837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When we move to Corinthians there are lots of issues</a:t>
            </a:r>
            <a:r>
              <a:rPr lang="en-CA" baseline="0" dirty="0" smtClean="0"/>
              <a:t> to look at, marriage or not, purity, speaking in church but let’s start with headship. It is a bit different here than in Ephesians. Context is important here too. Paul was writing to answer some questions they had and it is clear there was false teaching in Corinth. Some of it had to do with celibacy as the higher road. And how you view your body. Corinth was famous for the temple prostitutes there. To be a ‘Corinthian girl’ was to be a prostitute. Rabbit hole: why does sex get dragged into religion? And why is it always men using the prostitutes, whether they be female or male? Bi-sexuality was common in </a:t>
            </a:r>
            <a:r>
              <a:rPr lang="en-CA" baseline="0" dirty="0" err="1" smtClean="0"/>
              <a:t>greek</a:t>
            </a:r>
            <a:r>
              <a:rPr lang="en-CA" baseline="0" dirty="0" smtClean="0"/>
              <a:t> culture by the way. We tend to think of our culture as the worst sexually there has ever been. That is because we are used to the input of Christianity since the 300s, the </a:t>
            </a:r>
            <a:r>
              <a:rPr lang="en-CA" baseline="0" dirty="0" err="1" smtClean="0"/>
              <a:t>Constantinian</a:t>
            </a:r>
            <a:r>
              <a:rPr lang="en-CA" baseline="0" dirty="0" smtClean="0"/>
              <a:t> age, after the emperor who converted. We forgot what humans are like. It’s been a long time since we have lived in a pagan culture. And now we are, or we are getting there. And are we so busy wringing our hands that we won’t toil like Paul did? A post Christian culture is a pre-Christian culture and the church has been here before. We have the road map. There was disorder in that church. They were partying hard at the Lord’s supper. There also seems to have been an attitude that the kingdom had come and all the wonderful freedom promised was to be practised here and now. So what I do with my body doesn’t matter and I can have sex with my dad’s 2</a:t>
            </a:r>
            <a:r>
              <a:rPr lang="en-CA" baseline="30000" dirty="0" smtClean="0"/>
              <a:t>nd</a:t>
            </a:r>
            <a:r>
              <a:rPr lang="en-CA" baseline="0" dirty="0" smtClean="0"/>
              <a:t> wife if I like. We are free. Cultural sensitivities don’t matter. How people see the church doesn’t matter. So Paul has a lot to deal with.</a:t>
            </a:r>
          </a:p>
          <a:p>
            <a:r>
              <a:rPr lang="en-CA" baseline="0" dirty="0" smtClean="0"/>
              <a:t>The world’s argument against Paul here is that he subjects all women to all men by his headship arrangement. Women are at the bottom of the pole and they don’t have headship over anything.</a:t>
            </a:r>
          </a:p>
          <a:p>
            <a:r>
              <a:rPr lang="en-CA" baseline="0" dirty="0" smtClean="0"/>
              <a:t>How do you think the church understood it? Man and woman. A woman goes from the headship of her father to that of her husband, often without being able to enjoy any inheritance she brought, or having any other purpose than to pass the property along. </a:t>
            </a:r>
          </a:p>
          <a:p>
            <a:r>
              <a:rPr lang="en-CA" baseline="0" dirty="0" smtClean="0"/>
              <a:t>So if we are talking about man and woman what head means is pretty important. </a:t>
            </a:r>
          </a:p>
          <a:p>
            <a:r>
              <a:rPr lang="en-CA" baseline="0" dirty="0" err="1" smtClean="0"/>
              <a:t>Kephale</a:t>
            </a:r>
            <a:r>
              <a:rPr lang="en-CA" baseline="0" dirty="0" smtClean="0"/>
              <a:t> mostly means your physical head. It can mean source and Paul does use it as source in other places. Easy to see how a man is the source of the a woman. In creation. It is a bit harder to make it work for Christ and man – creation again? And God the source of Christ? Most commentators say it means in the incarnation. Or that God the Father begot the Son so he is his source. There is a lot to read here if you are interested.</a:t>
            </a:r>
          </a:p>
          <a:p>
            <a:r>
              <a:rPr lang="en-CA" baseline="0" dirty="0" smtClean="0"/>
              <a:t>It can mean leader but it doesn’t carry the same load of ‘authority over’ in Greek that it does in Hebrew and in Latin. More like the person who goes first to take the risk. Whatever we land on has to work for all three pairs. So you will see instantly that inferiority or subjection doesn’t work. You can’t say Christ is inferior or subjected to God. They are one person. But if you ignore the Christ/God pair subjection or subordination works nicely. No one will really complain if it is said that every man is subordinate to Christ. Particularly when you see how the mediaeval world turned God the father into a rigid, removed disciplinarian and Christ the Son into a detached unapproachable figure – leading to a vast number of mediators required between humans and God. </a:t>
            </a:r>
          </a:p>
          <a:p>
            <a:r>
              <a:rPr lang="en-CA" baseline="0" dirty="0" smtClean="0"/>
              <a:t>What the commentators I read came to, regardless of how they translated </a:t>
            </a:r>
            <a:r>
              <a:rPr lang="en-CA" baseline="0" dirty="0" err="1" smtClean="0"/>
              <a:t>kephale</a:t>
            </a:r>
            <a:r>
              <a:rPr lang="en-CA" baseline="0" dirty="0" smtClean="0"/>
              <a:t>, is order. But not hierarchy as we would understand it now. So order goes down from God to Christ to man to woman and glory flows up in the other direction. All commentators now are careful to say over and over that this does not mean inferiority/superiority or that men are fitter by nature. They say that because the situation is open to abuse and it has been abused. </a:t>
            </a:r>
            <a:r>
              <a:rPr lang="en-CA" baseline="0" dirty="0" err="1" smtClean="0"/>
              <a:t>Graeco</a:t>
            </a:r>
            <a:r>
              <a:rPr lang="en-CA" baseline="0" dirty="0" smtClean="0"/>
              <a:t>/Roman culture took them there pretty quickly.</a:t>
            </a:r>
          </a:p>
          <a:p>
            <a:r>
              <a:rPr lang="en-CA" baseline="0" dirty="0" smtClean="0"/>
              <a:t>But not Paul. He is the one who wrote the God/Christ pair. In case men who were accustomed to having all authority ran away with the idea that nothing had changed Paul right away starts talking about the mutual existence of men and women. Woman came from man in creation but ever since every man has come from a woman. I think headship is an easy concept for culture to fill up. In Paul’s time they concentrated on order and forgot about mutuality. I think our culture might be going the other way. Concentrating on mutuality to the exclusion of order. Paul holds them in tension, as he does other concepts. And we must hold them in tension and not let our culture decide where we stand. </a:t>
            </a:r>
          </a:p>
          <a:p>
            <a:r>
              <a:rPr lang="en-CA" baseline="0" dirty="0" smtClean="0"/>
              <a:t>There was certainly disorder in the Corinthian church and one area of it was worship. Remember that meetings took place in private homes: we are a long way from huge cathedrals and mega-churches. These were small more intimate gatherings where everyone probably knew each other. Something is happening with heads and what is on them that concerns Paul.</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15</a:t>
            </a:fld>
            <a:endParaRPr lang="en-CA"/>
          </a:p>
        </p:txBody>
      </p:sp>
    </p:spTree>
    <p:extLst>
      <p:ext uri="{BB962C8B-B14F-4D97-AF65-F5344CB8AC3E}">
        <p14:creationId xmlns:p14="http://schemas.microsoft.com/office/powerpoint/2010/main" val="3329809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 shaved head is not a disgrace for a woman in our culture. But</a:t>
            </a:r>
            <a:r>
              <a:rPr lang="en-CA" baseline="0" dirty="0" smtClean="0"/>
              <a:t> being culturally sensitive still matters. Paul’s concern is the message. </a:t>
            </a:r>
          </a:p>
          <a:p>
            <a:r>
              <a:rPr lang="en-CA" baseline="0" dirty="0" smtClean="0"/>
              <a:t>The church was already criticised for its equality. Women and slaves were flooding in. Christians met together, ate together, called each other family names. They were already regarded with suspicion. But what was actually happening? In 1 c society respectable women wore a head covering. Not a veil. A shawl that covered the hair. Throwing that off in that culture was a problem. It brought shame on the church.</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16</a:t>
            </a:fld>
            <a:endParaRPr lang="en-CA"/>
          </a:p>
        </p:txBody>
      </p:sp>
    </p:spTree>
    <p:extLst>
      <p:ext uri="{BB962C8B-B14F-4D97-AF65-F5344CB8AC3E}">
        <p14:creationId xmlns:p14="http://schemas.microsoft.com/office/powerpoint/2010/main" val="3222685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V10</a:t>
            </a:r>
            <a:r>
              <a:rPr lang="en-CA" baseline="0" dirty="0" smtClean="0"/>
              <a:t> </a:t>
            </a:r>
            <a:r>
              <a:rPr lang="en-CA" dirty="0" smtClean="0"/>
              <a:t>. </a:t>
            </a:r>
          </a:p>
          <a:p>
            <a:r>
              <a:rPr lang="en-CA" dirty="0" smtClean="0"/>
              <a:t>Therefore</a:t>
            </a:r>
            <a:r>
              <a:rPr lang="en-CA" baseline="0" dirty="0" smtClean="0"/>
              <a:t> </a:t>
            </a:r>
            <a:r>
              <a:rPr lang="en-CA" dirty="0" smtClean="0"/>
              <a:t>the woman</a:t>
            </a:r>
            <a:r>
              <a:rPr lang="en-CA" baseline="0" dirty="0" smtClean="0"/>
              <a:t> ought to have a symbol of authority on her head because of the angels. Does your Bible italicise words that have been added to aid translation. Because if so you are going to see the words ‘symbol of’ in italics. Why? Because those words aren’t actually there in the Greek. </a:t>
            </a:r>
          </a:p>
          <a:p>
            <a:r>
              <a:rPr lang="en-CA" baseline="0" dirty="0" smtClean="0"/>
              <a:t>All the commentators come down to that in the end. The fact that the next sentence starts talking about women rather than men also suggests that Paul was talking about women in the sentence before. </a:t>
            </a:r>
            <a:r>
              <a:rPr lang="en-CA" baseline="0" dirty="0" err="1" smtClean="0"/>
              <a:t>Ie</a:t>
            </a:r>
            <a:r>
              <a:rPr lang="en-CA" baseline="0" dirty="0" smtClean="0"/>
              <a:t> sexually available women didn’t wear head coverings. Even if in the culture they weren’t allowed to.</a:t>
            </a:r>
          </a:p>
          <a:p>
            <a:r>
              <a:rPr lang="en-CA" baseline="0" dirty="0" smtClean="0"/>
              <a:t>So it works both ways. If some women were casting them off Paul says take control of your own head and do what is culturally appropriate for the sake of the mission. And if some women wanted to wear them Paul is upholding their wish to do so. </a:t>
            </a:r>
          </a:p>
          <a:p>
            <a:r>
              <a:rPr lang="en-CA" baseline="0" dirty="0" smtClean="0"/>
              <a:t>A brief mention of ‘because of the angels’, no one seems to know what it means. Maybe because angels guard worship and like to see decorum upheld? Maybe because bad angels lusted after women (see the OT) and would be offended. (who cares about offending bad angels?) I heard one recently from a pastor who believes in women having a symbol of authority on her head. The covering is a sign that she is under man’s authority but also a sign of her own authority over created things given to her at creation, particularly angels. Anyway back to Paul.</a:t>
            </a:r>
          </a:p>
          <a:p>
            <a:r>
              <a:rPr lang="en-CA" baseline="0" dirty="0" smtClean="0"/>
              <a:t>If Paul is concerned about distraction, which I would argue he often is, then covering the head of every woman makes sense. What if you have been having a sexual relationship with one or more of your slaves. Which would have been normal. And now she is right there in the meeting. How difficult is it going to be keep your mind concentrated? If her head is covered it is easier. </a:t>
            </a:r>
          </a:p>
          <a:p>
            <a:r>
              <a:rPr lang="en-CA" baseline="0" dirty="0" smtClean="0"/>
              <a:t> Because Paul is seriously concerned about hair.</a:t>
            </a:r>
          </a:p>
          <a:p>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17</a:t>
            </a:fld>
            <a:endParaRPr lang="en-CA"/>
          </a:p>
        </p:txBody>
      </p:sp>
    </p:spTree>
    <p:extLst>
      <p:ext uri="{BB962C8B-B14F-4D97-AF65-F5344CB8AC3E}">
        <p14:creationId xmlns:p14="http://schemas.microsoft.com/office/powerpoint/2010/main" val="2167196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 is no way</a:t>
            </a:r>
            <a:r>
              <a:rPr lang="en-CA" baseline="0" dirty="0" smtClean="0"/>
              <a:t> round it. Men love long hair, even when it doesn’t suit you. A guy I knew told me he had waited a year to be able to touch my hair. That’s one of reasons feminists in the 60 and 70s cut their hair off or let it grow really wild; they were protesting against the crowning glory traditional view of hair. Remember when Sinead </a:t>
            </a:r>
            <a:r>
              <a:rPr lang="en-CA" baseline="0" dirty="0" err="1" smtClean="0"/>
              <a:t>o’Connor</a:t>
            </a:r>
            <a:r>
              <a:rPr lang="en-CA" baseline="0" dirty="0" smtClean="0"/>
              <a:t> shaved her head? She was protesting the traditional ideal of woman. And she is really pretty. But a shaved head definitely is less pretty. And it stands out. Even today.</a:t>
            </a:r>
          </a:p>
          <a:p>
            <a:r>
              <a:rPr lang="en-CA" baseline="0" dirty="0" smtClean="0"/>
              <a:t>Paul wanted all the glory to be given to God in the church. Men who weren’t accustomed to seeing hair except in sexual situations might be distracted: therefore cover your hair. Fun fact: Aristotle believed that semen is produced behind the eyes and travels down the body to the genitals. Before we scoff at his lack of scientific knowledge lets consider what that belief might tell us. Men are vulnerable sexually in what they see. Rabbit hole.</a:t>
            </a:r>
          </a:p>
          <a:p>
            <a:r>
              <a:rPr lang="en-CA" dirty="0" smtClean="0"/>
              <a:t>Are you insulted by being the</a:t>
            </a:r>
            <a:r>
              <a:rPr lang="en-CA" baseline="0" dirty="0" smtClean="0"/>
              <a:t> glory of man? Notice that Paul very carefully does not say the image of man. Women are made in the image of God. But they are the glory of the glory. Men are the glory of God and women are the glory of men. Does glory dissipate the further you go out? Is it a pale shadow? Or does it multiply like Holy of Holies? Women are concentrated glory. I am not sure how that is expressed outside of marriage but Paul is not sidelining women or pushing them out to some marginal space so far from God that they can barely be seen.</a:t>
            </a:r>
          </a:p>
          <a:p>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18</a:t>
            </a:fld>
            <a:endParaRPr lang="en-CA"/>
          </a:p>
        </p:txBody>
      </p:sp>
    </p:spTree>
    <p:extLst>
      <p:ext uri="{BB962C8B-B14F-4D97-AF65-F5344CB8AC3E}">
        <p14:creationId xmlns:p14="http://schemas.microsoft.com/office/powerpoint/2010/main" val="2331918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a:t>
            </a:r>
            <a:r>
              <a:rPr lang="en-CA" baseline="0" dirty="0" smtClean="0"/>
              <a:t> seems as good a place as any to pull together a base for discussion next time.</a:t>
            </a:r>
          </a:p>
          <a:p>
            <a:r>
              <a:rPr lang="en-CA" baseline="0" dirty="0" smtClean="0"/>
              <a:t>I warned you this might be incoherent.</a:t>
            </a:r>
          </a:p>
          <a:p>
            <a:r>
              <a:rPr lang="en-CA" baseline="0" dirty="0" smtClean="0"/>
              <a:t>We ourselves may be on the far side of having to worry about a lot of this but there is a world of young women out there. My heart breaks for them.</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19</a:t>
            </a:fld>
            <a:endParaRPr lang="en-CA"/>
          </a:p>
        </p:txBody>
      </p:sp>
    </p:spTree>
    <p:extLst>
      <p:ext uri="{BB962C8B-B14F-4D97-AF65-F5344CB8AC3E}">
        <p14:creationId xmlns:p14="http://schemas.microsoft.com/office/powerpoint/2010/main" val="2382870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Here are a couple of definitions of feminism. You’ve got these in your handout too.</a:t>
            </a:r>
            <a:r>
              <a:rPr lang="en-CA" baseline="0" dirty="0" smtClean="0"/>
              <a:t> Feminist theory doesn’t stand still but these are working definitions that all feminists will agree on. How do you feel about them? This is what I call a rabbit hole. We are going to go down lots of them in our discussion session next time. Would I call myself a feminist now? Probably not. Requires too many caveats. 35 years ago it was different. </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2</a:t>
            </a:fld>
            <a:endParaRPr lang="en-CA"/>
          </a:p>
        </p:txBody>
      </p:sp>
    </p:spTree>
    <p:extLst>
      <p:ext uri="{BB962C8B-B14F-4D97-AF65-F5344CB8AC3E}">
        <p14:creationId xmlns:p14="http://schemas.microsoft.com/office/powerpoint/2010/main" val="2997114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So</a:t>
            </a:r>
            <a:r>
              <a:rPr lang="en-CA" baseline="0" dirty="0" smtClean="0"/>
              <a:t> most commentators agree Paul doesn’t mean absolute silence</a:t>
            </a:r>
          </a:p>
          <a:p>
            <a:r>
              <a:rPr lang="en-CA" baseline="0" dirty="0" smtClean="0"/>
              <a:t>But there is no early text that doesn’t have it</a:t>
            </a:r>
          </a:p>
          <a:p>
            <a:r>
              <a:rPr lang="en-CA" baseline="0" dirty="0" smtClean="0"/>
              <a:t>Possibly</a:t>
            </a:r>
          </a:p>
          <a:p>
            <a:r>
              <a:rPr lang="en-CA" baseline="0" dirty="0" smtClean="0"/>
              <a:t>Chatter, asking questions. Women weren’t accustomed to listening to exhortation: the men spent their time with philosophers but women hadn’t. They may not have been educated at all. Lots of lower status women in the church. Paul’s remedy is for them to learn at home. Not a popular thing in the 1 c. No need for women to learn and possibly dangerous. So ignorance may be the base problem and learning is good. But not by interrupting the teaching.</a:t>
            </a:r>
          </a:p>
          <a:p>
            <a:r>
              <a:rPr lang="en-CA" baseline="0" dirty="0" smtClean="0"/>
              <a:t>Paul says disgraceful or improper. Like in 1 Cor. 11. We are into some way of talking that disturbs the order Paul has laid out. Possibly not learning submissively. We will look at learning more when we get to Timothy.</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20</a:t>
            </a:fld>
            <a:endParaRPr lang="en-CA"/>
          </a:p>
        </p:txBody>
      </p:sp>
    </p:spTree>
    <p:extLst>
      <p:ext uri="{BB962C8B-B14F-4D97-AF65-F5344CB8AC3E}">
        <p14:creationId xmlns:p14="http://schemas.microsoft.com/office/powerpoint/2010/main" val="9790691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We looked at false teaching in Corinth</a:t>
            </a:r>
            <a:r>
              <a:rPr lang="en-CA" baseline="0" dirty="0" smtClean="0"/>
              <a:t> about living as if the end times were here. This is another one, that marriage is bad and celibacy is good. This was always a theme in Greek culture, not in Jewish. Rabbi </a:t>
            </a:r>
            <a:r>
              <a:rPr lang="en-CA" baseline="0" dirty="0" err="1" smtClean="0"/>
              <a:t>Eleazer</a:t>
            </a:r>
            <a:r>
              <a:rPr lang="en-CA" baseline="0" dirty="0" smtClean="0"/>
              <a:t> that ‘a man who has no wife is not even a man’. But it was recurrent among the Greeks, particularly the Stoics. To them ‘a wife is a selfish creature…adept at beguiling the morals of her husband’. She was a hindrance to the intellectual and spiritual growth of the man. Sex should be for procreation only, no pleasure should be taken in it. Paul countered it elsewhere too. On the other side is use of prostitutes as normal sexual outlets for men, temple prostitution. All perfectly legal.</a:t>
            </a:r>
          </a:p>
          <a:p>
            <a:r>
              <a:rPr lang="en-CA" baseline="0" dirty="0" smtClean="0"/>
              <a:t>Paul in Corinth trying to answer their questions while also confronted with men wanting to go to the temple to see the prostitutes and seeing no problem having sex with their step-mother.</a:t>
            </a:r>
          </a:p>
          <a:p>
            <a:r>
              <a:rPr lang="en-CA" baseline="0" dirty="0" smtClean="0"/>
              <a:t>What does that word remind you of? Pornography. </a:t>
            </a:r>
          </a:p>
          <a:p>
            <a:r>
              <a:rPr lang="en-CA" baseline="0" dirty="0" smtClean="0"/>
              <a:t>Married people should have sex. If they agree to abstain for a while that is Ok but only for a while. Full sexual relations were planned by God. One flesh is the ideal from creation. God could have made it boring; he chose not to. And it is mutual, one of Paul’s favourite concepts. Each partner has authority over the other’s body. Take that Aristotle! </a:t>
            </a:r>
          </a:p>
          <a:p>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21</a:t>
            </a:fld>
            <a:endParaRPr lang="en-CA"/>
          </a:p>
        </p:txBody>
      </p:sp>
    </p:spTree>
    <p:extLst>
      <p:ext uri="{BB962C8B-B14F-4D97-AF65-F5344CB8AC3E}">
        <p14:creationId xmlns:p14="http://schemas.microsoft.com/office/powerpoint/2010/main" val="31520495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But Paul does talk about singleness. For both men and women. But the motive is totally different from the Stoics.</a:t>
            </a:r>
          </a:p>
          <a:p>
            <a:r>
              <a:rPr lang="en-CA" dirty="0" smtClean="0"/>
              <a:t>Women</a:t>
            </a:r>
            <a:r>
              <a:rPr lang="en-CA" baseline="0" dirty="0" smtClean="0"/>
              <a:t> can be unmarried? And not be a prostitute? Totally culture breaking. </a:t>
            </a:r>
          </a:p>
          <a:p>
            <a:r>
              <a:rPr lang="en-CA" baseline="0" dirty="0" smtClean="0"/>
              <a:t>There is a gift of singleness. Not for women, not in Paul’s culture. </a:t>
            </a:r>
          </a:p>
          <a:p>
            <a:r>
              <a:rPr lang="en-CA" baseline="0" dirty="0" smtClean="0"/>
              <a:t>Paul’s ambivalence about marriage that some have construed as hostility comes from his expectation for marriage. And it is high.  </a:t>
            </a:r>
          </a:p>
          <a:p>
            <a:r>
              <a:rPr lang="en-CA" baseline="0" dirty="0" smtClean="0"/>
              <a:t>Paul saw both husband and wife as wanting to please their partners. Greeks saw women as the one who made the efforts to please their husbands. Not so Paul. Both partners interests are divided. </a:t>
            </a:r>
          </a:p>
          <a:p>
            <a:r>
              <a:rPr lang="en-CA" baseline="0" dirty="0" smtClean="0"/>
              <a:t>And what about virgins?</a:t>
            </a:r>
          </a:p>
          <a:p>
            <a:r>
              <a:rPr lang="en-CA" baseline="0" dirty="0" smtClean="0"/>
              <a:t>Paul seems to shilly-shally all over the place. What is he really advocating?</a:t>
            </a:r>
          </a:p>
          <a:p>
            <a:r>
              <a:rPr lang="en-CA" baseline="0" dirty="0" smtClean="0"/>
              <a:t>I see the key to Paul, not only when he is talking about marriage, as right here at 1 Cor. 7:35b. Do whatever will secure undistracted devotion to God. That looks different for each person. But it should guide lives not only to marry or not to marry or who to marry, but hobbies, and interests and friends and work. For Paul to live was Christ and to die was gain. And that was his driving motive throughout.</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22</a:t>
            </a:fld>
            <a:endParaRPr lang="en-CA"/>
          </a:p>
        </p:txBody>
      </p:sp>
    </p:spTree>
    <p:extLst>
      <p:ext uri="{BB962C8B-B14F-4D97-AF65-F5344CB8AC3E}">
        <p14:creationId xmlns:p14="http://schemas.microsoft.com/office/powerpoint/2010/main" val="5063759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23</a:t>
            </a:fld>
            <a:endParaRPr lang="en-CA"/>
          </a:p>
        </p:txBody>
      </p:sp>
    </p:spTree>
    <p:extLst>
      <p:ext uri="{BB962C8B-B14F-4D97-AF65-F5344CB8AC3E}">
        <p14:creationId xmlns:p14="http://schemas.microsoft.com/office/powerpoint/2010/main" val="2072666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Why</a:t>
            </a:r>
            <a:r>
              <a:rPr lang="en-CA" baseline="0" dirty="0" smtClean="0"/>
              <a:t> does Paul not allow a woman to teach? Is she not capable? That would be what his culture would say. Remember women are not rational in Greek culture. But is that what Paul says? No.</a:t>
            </a:r>
          </a:p>
          <a:p>
            <a:r>
              <a:rPr lang="en-CA" baseline="0" dirty="0" smtClean="0"/>
              <a:t>Why does Paul restate the order of creation? There many have been a reverse creation myth circulating in Ephesus. Now that Jesus was born from a woman creation is reversed. There certainly was false teaching in Ephesus: Paul refers to false teachers in </a:t>
            </a:r>
            <a:r>
              <a:rPr lang="en-CA" baseline="0" dirty="0" err="1" smtClean="0"/>
              <a:t>ch</a:t>
            </a:r>
            <a:r>
              <a:rPr lang="en-CA" baseline="0" dirty="0" smtClean="0"/>
              <a:t> 1:7 men who wanted to teach without having understanding. Also in 2 Tim.3: 5-8.</a:t>
            </a:r>
          </a:p>
          <a:p>
            <a:r>
              <a:rPr lang="en-CA" baseline="0" dirty="0" smtClean="0"/>
              <a:t>Here is Paul’s reason: Eve was rational. With rationality comes accountability. What the later culture took out of this was that women are easily deceived. But that is not what Paul is saying. Eve walked in the garden with God: she had no business being deceived. There is a consequence to being rational. I don’t know why this is the specific consequence. I don’t particularly like it, but I’ll take this deal. </a:t>
            </a:r>
          </a:p>
          <a:p>
            <a:r>
              <a:rPr lang="en-CA" baseline="0" dirty="0" smtClean="0"/>
              <a:t>And easily missed in the furore over v 12-14 is Paul’s instruction to women in v 11 to learn. Women are to receive instruction. That bit has only really been fulfilled in the 20 C. Education has been denied to women through most of history. Sometimes it was denied to almost all people: the Bible especially. Class and rank sometimes made a difference. The wealthy were educated while the poor were not. But wealthy women often were not educated much at all unless a father believed in education for his daughters.</a:t>
            </a:r>
          </a:p>
          <a:p>
            <a:r>
              <a:rPr lang="en-CA" baseline="0" dirty="0" smtClean="0"/>
              <a:t>So does Paul think women are more easily deceived? No, Paul warns all Christians to beware of deception.</a:t>
            </a:r>
          </a:p>
          <a:p>
            <a:r>
              <a:rPr lang="en-CA" baseline="0" dirty="0" smtClean="0"/>
              <a:t>Some people want to take Paul’s instructions out of the church meeting context and into the home. But Paul follows up this passage with words about overseers and he says his purpose in writing to Timothy is to instruct him about how to run the church. I find it hard to disregard his clear instructions to both Timothy and Titus to appoint faithful men as elders over the church. </a:t>
            </a:r>
          </a:p>
          <a:p>
            <a:r>
              <a:rPr lang="en-CA" baseline="0" dirty="0" smtClean="0"/>
              <a:t>Restricting only the job of authoritative teaching and the position of elders only to men seems to me to be the best way to both keep Scripture intact and give places to women to serve. Paul had lots of women he commended for their labour with him but there is no hint either in his letters or in the practice of the early church that women were elders.</a:t>
            </a:r>
          </a:p>
          <a:p>
            <a:r>
              <a:rPr lang="en-CA" baseline="0" dirty="0" smtClean="0"/>
              <a:t>Some people say that Paul fell from his early egalitarian stance in gal 3:28 into a later compromise with the culture because Tim and Titus were written later than Galatians. But these are the only letters he wrote to men who were in charge of churches. Most of his life was spent jetting round the empire actually setting them up. Now coming near what he thinks might be the end he is concerned to instruct for after he is gone.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t>Have you heard the terms complementarian and egalitarian? Read from lee-</a:t>
            </a:r>
            <a:r>
              <a:rPr lang="en-CA" baseline="0" dirty="0" err="1" smtClean="0"/>
              <a:t>Barnewall</a:t>
            </a:r>
            <a:r>
              <a:rPr lang="en-CA"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t>As you can see my stance is somewhere in between. I don’t know if male headship existed before the fall. I don’t think any of us can even conceive of how Adam and Eve related to each other any more than I think humans can be dogmatic about how the 3 members of the Trinity relate to each other. I reckon both of those are outside our comprehension. But I also believe we still live in a broken world and that Scripture is our guide until Jesus comes again and makes all things new. Then men and women will become what we were always meant to be.</a:t>
            </a:r>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25</a:t>
            </a:fld>
            <a:endParaRPr lang="en-CA"/>
          </a:p>
        </p:txBody>
      </p:sp>
    </p:spTree>
    <p:extLst>
      <p:ext uri="{BB962C8B-B14F-4D97-AF65-F5344CB8AC3E}">
        <p14:creationId xmlns:p14="http://schemas.microsoft.com/office/powerpoint/2010/main" val="31748722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Does</a:t>
            </a:r>
            <a:r>
              <a:rPr lang="en-CA" baseline="0" dirty="0" smtClean="0"/>
              <a:t> Paul relegate women to the domestic? Should women work outside the home? First we must recognise that all work was done in the home in his age, In fact until the Industrial revolution 1760-1840 all work took place in the home. Machines for weaving for example were in a separate room of the cottage. The man and wife worked there with their children running around them. Farming is about the only industry left which gives us a view into how integrated family and work were. So Paul couldn’t conceive of an industrialised capitalist society. But let’s not get sentimental. Work was undoubtedly more meaningful then but it was hard, children started work at a very young age and people died young, worn out with hard labour from dawn to dusk. And maybe not much to eat in spite of it. But they didn’t have to address this question. The whole family versus work issue is a wealthy person’s issue. Poor women still work. They don’t have a choice. And generally they work low paid jobs that perhaps give them the flexibility to care for the children too.  </a:t>
            </a:r>
          </a:p>
          <a:p>
            <a:r>
              <a:rPr lang="en-CA" baseline="0" dirty="0" smtClean="0"/>
              <a:t>What is Paul condemning: v 13 idleness, gossiping, being a busybody, possibly spreading false teaching.</a:t>
            </a:r>
          </a:p>
          <a:p>
            <a:r>
              <a:rPr lang="en-CA" baseline="0" dirty="0" smtClean="0"/>
              <a:t>In our culture with its labour saving devices what might Paul have advocated for women?</a:t>
            </a:r>
          </a:p>
          <a:p>
            <a:r>
              <a:rPr lang="en-CA" baseline="0" dirty="0" smtClean="0"/>
              <a:t>Paul’s unmarried women – they don’t have children so what was he thinking they were going to do all day? Read? Have a show home? </a:t>
            </a:r>
          </a:p>
          <a:p>
            <a:r>
              <a:rPr lang="en-CA" baseline="0" dirty="0" smtClean="0"/>
              <a:t>Bring back your ideas: remembering the key to Paul: secure undistracted devotion to Jesus, to live is Christ. and say a 50s attitude to women (decorative, arm candy) </a:t>
            </a:r>
          </a:p>
          <a:p>
            <a:r>
              <a:rPr lang="en-CA" baseline="0" dirty="0" smtClean="0"/>
              <a:t>But what might he have said based on his principles?</a:t>
            </a:r>
          </a:p>
          <a:p>
            <a:r>
              <a:rPr lang="en-CA" baseline="0" dirty="0" smtClean="0"/>
              <a:t>A high view of the family or perhaps the household. I am sure Paul would be surprised by the isolated nature of the nuclear family</a:t>
            </a:r>
          </a:p>
          <a:p>
            <a:r>
              <a:rPr lang="en-CA" baseline="0" dirty="0" smtClean="0"/>
              <a:t>A high view of marriage and sex. God’s plan and picture of his own love for his people is the one flesh ideal that certainly was part of his plan in creation.</a:t>
            </a:r>
          </a:p>
          <a:p>
            <a:r>
              <a:rPr lang="en-CA" baseline="0" dirty="0" smtClean="0"/>
              <a:t>A high view of women’s ability to bear children. God designed it after all. This is a problem in our society today. We are going further down a road that leads nowhere. The biological fact that women have the ability to bear children should be celebrated. We have simultaneously a range of ways to increase fertility and a variety of methods to kill the result. We live in a society where success is pretty much dependant on not having children. This is not good for women.</a:t>
            </a:r>
          </a:p>
          <a:p>
            <a:r>
              <a:rPr lang="en-CA" baseline="0" dirty="0" smtClean="0"/>
              <a:t>A high view of mission. </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26</a:t>
            </a:fld>
            <a:endParaRPr lang="en-CA"/>
          </a:p>
        </p:txBody>
      </p:sp>
    </p:spTree>
    <p:extLst>
      <p:ext uri="{BB962C8B-B14F-4D97-AF65-F5344CB8AC3E}">
        <p14:creationId xmlns:p14="http://schemas.microsoft.com/office/powerpoint/2010/main" val="11019688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our culture is intent on breaking down any differences at all. Darwinism comes under the same criticism as religion. Sexual difference is fundamental to our understanding of what we are as a species to Darwin. Today sexual difference is seen as bad: now scientists see interactionism as more important: how biology and culture interact to govern human behaviour.  And they do. But will going down this road make people happier and more at home in their own skins or not? I propose not because I do believe God did make male and female. Here I part company with the feminist movement in a big way. </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smtClean="0"/>
              <a:t>If evolution is your default origin story you will find it hard to understand why there are 2 sexes. Why should they be different apart from</a:t>
            </a:r>
            <a:r>
              <a:rPr lang="en-CA" baseline="0" dirty="0" smtClean="0"/>
              <a:t> one can have kids?</a:t>
            </a:r>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27</a:t>
            </a:fld>
            <a:endParaRPr lang="en-CA"/>
          </a:p>
        </p:txBody>
      </p:sp>
    </p:spTree>
    <p:extLst>
      <p:ext uri="{BB962C8B-B14F-4D97-AF65-F5344CB8AC3E}">
        <p14:creationId xmlns:p14="http://schemas.microsoft.com/office/powerpoint/2010/main" val="3719182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Is this true? Is this how you understand Christianity? It is what our daughters</a:t>
            </a:r>
            <a:r>
              <a:rPr lang="en-CA" baseline="0" dirty="0" smtClean="0"/>
              <a:t> are going to encounter in the world. On your handout I have quoted a recent feminist author on what she calls the Christian origin story. Just to give you a flavour. I can give you lots more examples if you like. So my question is Are we preparing our daughters adequately? Are they going to be swept away?</a:t>
            </a:r>
          </a:p>
          <a:p>
            <a:r>
              <a:rPr lang="en-CA" baseline="0" dirty="0" smtClean="0"/>
              <a:t>The third point: we will look at this in more detail later. 35 years ago that wasn’t an issue. It is now.</a:t>
            </a:r>
          </a:p>
          <a:p>
            <a:r>
              <a:rPr lang="en-CA" baseline="0" dirty="0" smtClean="0"/>
              <a:t>So we need to talk about this because if we let the culture teach our kids they will run screaming from Christianity. And we need to talk about it in the church because we want women to come into our church and feel seen and valued.</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3</a:t>
            </a:fld>
            <a:endParaRPr lang="en-CA"/>
          </a:p>
        </p:txBody>
      </p:sp>
    </p:spTree>
    <p:extLst>
      <p:ext uri="{BB962C8B-B14F-4D97-AF65-F5344CB8AC3E}">
        <p14:creationId xmlns:p14="http://schemas.microsoft.com/office/powerpoint/2010/main" val="2075886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It is pretty easy to build a case against Paul specifically. He wrote</a:t>
            </a:r>
            <a:r>
              <a:rPr lang="en-CA" baseline="0" dirty="0" smtClean="0"/>
              <a:t> a lot </a:t>
            </a:r>
            <a:r>
              <a:rPr lang="en-CA" dirty="0" smtClean="0"/>
              <a:t>of the NT so there</a:t>
            </a:r>
            <a:r>
              <a:rPr lang="en-CA" baseline="0" dirty="0" smtClean="0"/>
              <a:t> is lots of evidence.</a:t>
            </a:r>
            <a:endParaRPr lang="en-CA" dirty="0" smtClean="0"/>
          </a:p>
          <a:p>
            <a:r>
              <a:rPr lang="en-CA" dirty="0" smtClean="0"/>
              <a:t>This list is pretty comprehensive. And it comes from only a few passages. Basically Corinthians, Ephesians,</a:t>
            </a:r>
            <a:r>
              <a:rPr lang="en-CA" baseline="0" dirty="0" smtClean="0"/>
              <a:t> Timothy and Titus. A general point on that. Vast majority unisex. Need for salvation: the same. Way of salvation: the same. Sanctification: the same. Ability to produce the fruits of the Sprit: the same. Responsibility to maintain a personal relationship with Jesus: the same. Both sexes have the mind of Christ.  Paul says little specifically to either sex. So we are working off only a few passages. </a:t>
            </a:r>
          </a:p>
          <a:p>
            <a:r>
              <a:rPr lang="en-CA" baseline="0" dirty="0" smtClean="0"/>
              <a:t>If this list is true</a:t>
            </a:r>
            <a:r>
              <a:rPr lang="en-CA" dirty="0" smtClean="0"/>
              <a:t> Paul is a misogynist right?</a:t>
            </a:r>
          </a:p>
          <a:p>
            <a:endParaRPr lang="en-CA"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CA" baseline="0" dirty="0" smtClean="0"/>
              <a:t>Of course there is a real easy way to rescue Paul. You can say that all the passages that you don’t like are culturally conditioned. All that stuff related to Paul’s own culture only and can be safely disregarded today. The problem with that is that Paul was either inspired by the Holy Spirit or he wasn’t. There is no textual reason to take bits out and leave bits in. And that applies to the Gospels too. If you want to keep the good news about Jesus you have to keep the whole lot. And what if someone else has different passages they don’t like? Are they culturally conditioned? Do you have to get rid of them even if you like them? Or can you build a God out of the bits you like? In your own image? Not a God with any power. That is what the heathens did over and over. The real power of the Spirit of God is found in holding Scripture as authoritative, you know, </a:t>
            </a:r>
            <a:r>
              <a:rPr lang="en-CA" baseline="0" dirty="0" err="1" smtClean="0"/>
              <a:t>Hebs</a:t>
            </a:r>
            <a:r>
              <a:rPr lang="en-CA" baseline="0" dirty="0" smtClean="0"/>
              <a:t> 4:12 the word of God is living and active and sharper than any 2-edged sword, and piercing…and able to judge the thoughts and intentions of the hearts, and waging the battle against the world. And it you don’t think it’s a battle out there let’s see what they did with Paul.</a:t>
            </a:r>
          </a:p>
          <a:p>
            <a:endParaRPr lang="en-CA" dirty="0" smtClean="0"/>
          </a:p>
          <a:p>
            <a:r>
              <a:rPr lang="en-CA" dirty="0" smtClean="0"/>
              <a:t>But</a:t>
            </a:r>
            <a:r>
              <a:rPr lang="en-CA" baseline="0" dirty="0" smtClean="0"/>
              <a:t> how did this case against Paul gain currency? Didn’t the church preach differently? </a:t>
            </a:r>
            <a:endParaRPr lang="en-CA" dirty="0" smtClean="0"/>
          </a:p>
        </p:txBody>
      </p:sp>
      <p:sp>
        <p:nvSpPr>
          <p:cNvPr id="4" name="Slide Number Placeholder 3"/>
          <p:cNvSpPr>
            <a:spLocks noGrp="1"/>
          </p:cNvSpPr>
          <p:nvPr>
            <p:ph type="sldNum" sz="quarter" idx="10"/>
          </p:nvPr>
        </p:nvSpPr>
        <p:spPr/>
        <p:txBody>
          <a:bodyPr/>
          <a:lstStyle/>
          <a:p>
            <a:fld id="{B4689B5C-3564-4A86-BB2C-017E80F2D01E}" type="slidenum">
              <a:rPr lang="en-CA" smtClean="0"/>
              <a:t>4</a:t>
            </a:fld>
            <a:endParaRPr lang="en-CA"/>
          </a:p>
        </p:txBody>
      </p:sp>
    </p:spTree>
    <p:extLst>
      <p:ext uri="{BB962C8B-B14F-4D97-AF65-F5344CB8AC3E}">
        <p14:creationId xmlns:p14="http://schemas.microsoft.com/office/powerpoint/2010/main" val="145502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Sadly, no. One reason why modern people see Christianity</a:t>
            </a:r>
            <a:r>
              <a:rPr lang="en-CA" baseline="0" dirty="0" smtClean="0"/>
              <a:t> the way they do is because it is precisely what the church preached. This is the book I really want to write. There are good treatments out there of what Paul really said but the related question is what happened to it? Some examples of what church leaders said through the ages: </a:t>
            </a:r>
          </a:p>
          <a:p>
            <a:r>
              <a:rPr lang="en-CA" baseline="0" dirty="0" smtClean="0"/>
              <a:t>Also it didn’t take long for sex to be added. Jewish rabbis were responsible for that. Eve didn’t just hand Adam an apple, she seduced him into eating it. Eve the great temptress and seductress and the potent, dangerous power of women as sexual beings is a theme that can be traced through the ages. Rabbit hole.</a:t>
            </a:r>
          </a:p>
          <a:p>
            <a:r>
              <a:rPr lang="en-CA" baseline="0" dirty="0" smtClean="0"/>
              <a:t>These few quotes demonstrate why it is vitally important for us to know the difference between what the Bible says and what the church has done with it. Why would men like Augustine and Thomas Aquinas, who apparently was a lovely gentle man, Thomas the Angel they called him, say things like this? These men are giants of scholarship. They explained the Scriptures: we use their insights today. So why? How did they get there? One word: culture! The role of culture was and is critical and must be watched like a hawk. </a:t>
            </a:r>
          </a:p>
          <a:p>
            <a:r>
              <a:rPr lang="en-CA" baseline="0" dirty="0" smtClean="0"/>
              <a:t>A major reason why Paul is misunderstood today is that the culture he was living and moving and planting churches in has not been taken into consideration. Perhaps the writings of various church leaders are more understandable when we look at 1</a:t>
            </a:r>
            <a:r>
              <a:rPr lang="en-CA" baseline="30000" dirty="0" smtClean="0"/>
              <a:t>st</a:t>
            </a:r>
            <a:r>
              <a:rPr lang="en-CA" baseline="0" dirty="0" smtClean="0"/>
              <a:t> c </a:t>
            </a:r>
            <a:r>
              <a:rPr lang="en-CA" baseline="0" dirty="0" err="1" smtClean="0"/>
              <a:t>graeo</a:t>
            </a:r>
            <a:r>
              <a:rPr lang="en-CA" baseline="0" dirty="0" smtClean="0"/>
              <a:t>/roman culture.</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5</a:t>
            </a:fld>
            <a:endParaRPr lang="en-CA"/>
          </a:p>
        </p:txBody>
      </p:sp>
    </p:spTree>
    <p:extLst>
      <p:ext uri="{BB962C8B-B14F-4D97-AF65-F5344CB8AC3E}">
        <p14:creationId xmlns:p14="http://schemas.microsoft.com/office/powerpoint/2010/main" val="359365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If you</a:t>
            </a:r>
            <a:r>
              <a:rPr lang="en-CA" baseline="0" dirty="0" smtClean="0"/>
              <a:t> took the Ephesians class you will have seen this before. The culture is based on the free adult man.</a:t>
            </a:r>
          </a:p>
          <a:p>
            <a:r>
              <a:rPr lang="en-CA" baseline="0" dirty="0" smtClean="0"/>
              <a:t>There were always women who managed to do stuff despite the culture.  </a:t>
            </a:r>
          </a:p>
          <a:p>
            <a:r>
              <a:rPr lang="en-CA" baseline="0" dirty="0" smtClean="0"/>
              <a:t>Greece was worse. In classical times women only left the house for religious observance and were secluded in the house. Roman woman did go outside and they attended banquets with their husbands, some did own businesses, some did inherit. These are instances. It’s the structure we need to look at. Are there legitimate spaces for women’s activity? </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6</a:t>
            </a:fld>
            <a:endParaRPr lang="en-CA"/>
          </a:p>
        </p:txBody>
      </p:sp>
    </p:spTree>
    <p:extLst>
      <p:ext uri="{BB962C8B-B14F-4D97-AF65-F5344CB8AC3E}">
        <p14:creationId xmlns:p14="http://schemas.microsoft.com/office/powerpoint/2010/main" val="3022595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Women represent the opposite of these </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7</a:t>
            </a:fld>
            <a:endParaRPr lang="en-CA"/>
          </a:p>
        </p:txBody>
      </p:sp>
    </p:spTree>
    <p:extLst>
      <p:ext uri="{BB962C8B-B14F-4D97-AF65-F5344CB8AC3E}">
        <p14:creationId xmlns:p14="http://schemas.microsoft.com/office/powerpoint/2010/main" val="682754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Socrates</a:t>
            </a:r>
            <a:r>
              <a:rPr lang="en-CA" baseline="0" dirty="0" smtClean="0"/>
              <a:t> 5</a:t>
            </a:r>
            <a:r>
              <a:rPr lang="en-CA" baseline="30000" dirty="0" smtClean="0"/>
              <a:t>th</a:t>
            </a:r>
            <a:r>
              <a:rPr lang="en-CA" baseline="0" dirty="0" smtClean="0"/>
              <a:t> C BC. His pupil Plato 4</a:t>
            </a:r>
            <a:r>
              <a:rPr lang="en-CA" baseline="30000" dirty="0" smtClean="0"/>
              <a:t>th</a:t>
            </a:r>
            <a:r>
              <a:rPr lang="en-CA" baseline="0" dirty="0" smtClean="0"/>
              <a:t> C BC. His pupil Aristotle. 4</a:t>
            </a:r>
            <a:r>
              <a:rPr lang="en-CA" baseline="30000" dirty="0" smtClean="0"/>
              <a:t>th</a:t>
            </a:r>
            <a:r>
              <a:rPr lang="en-CA" baseline="0" dirty="0" smtClean="0"/>
              <a:t> C BC.</a:t>
            </a:r>
            <a:endParaRPr lang="en-CA" dirty="0" smtClean="0"/>
          </a:p>
          <a:p>
            <a:r>
              <a:rPr lang="en-CA" dirty="0" smtClean="0"/>
              <a:t>We</a:t>
            </a:r>
            <a:r>
              <a:rPr lang="en-CA" baseline="0" dirty="0" smtClean="0"/>
              <a:t> call the society set up on these sort of understandings patriarchy. It is shorthand for a system where men have the privileges based on their inherent superiority and natural fitness to rule. Women can become more manly if they display virtue, however the culture defines virtue. Not womanly, manly. We all know do we not that a woman is not fully human? By nature? A man’s courage is in commanding: a woman’s in obeying. A generation after Aristotle we get the Stoics: they wanted to leave all passions and pleasures behind to pursue wisdom. Women were a distraction from that and were therefore to be avoided completely. Celibacy was the best thing. Rabbit hole. This belief affected the church too: we’ll see Paul confronting it head on. </a:t>
            </a:r>
            <a:endParaRPr lang="en-CA" dirty="0"/>
          </a:p>
        </p:txBody>
      </p:sp>
      <p:sp>
        <p:nvSpPr>
          <p:cNvPr id="4" name="Slide Number Placeholder 3"/>
          <p:cNvSpPr>
            <a:spLocks noGrp="1"/>
          </p:cNvSpPr>
          <p:nvPr>
            <p:ph type="sldNum" sz="quarter" idx="10"/>
          </p:nvPr>
        </p:nvSpPr>
        <p:spPr/>
        <p:txBody>
          <a:bodyPr/>
          <a:lstStyle/>
          <a:p>
            <a:fld id="{B4689B5C-3564-4A86-BB2C-017E80F2D01E}" type="slidenum">
              <a:rPr lang="en-CA" smtClean="0"/>
              <a:t>8</a:t>
            </a:fld>
            <a:endParaRPr lang="en-CA"/>
          </a:p>
        </p:txBody>
      </p:sp>
    </p:spTree>
    <p:extLst>
      <p:ext uri="{BB962C8B-B14F-4D97-AF65-F5344CB8AC3E}">
        <p14:creationId xmlns:p14="http://schemas.microsoft.com/office/powerpoint/2010/main" val="2320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Important to know that only Christianity of the major world</a:t>
            </a:r>
            <a:r>
              <a:rPr lang="en-CA" baseline="0" dirty="0" smtClean="0"/>
              <a:t> religions </a:t>
            </a:r>
            <a:r>
              <a:rPr lang="en-CA" dirty="0" smtClean="0"/>
              <a:t>sees all humans made in the image of God. So</a:t>
            </a:r>
            <a:r>
              <a:rPr lang="en-CA" baseline="0" dirty="0" smtClean="0"/>
              <a:t> we object to abortion, believing it is murder. As we would object to exposing babies if it were practised here. As the early Christians did. We’ll talk more about that later because killing babies is inextricably bound up with getting pregnant and getting pregnant in this culture is more complicated than it was 50 years ago. Rabbit hole.</a:t>
            </a:r>
          </a:p>
          <a:p>
            <a:r>
              <a:rPr lang="en-CA" baseline="0" dirty="0" smtClean="0"/>
              <a:t>Eventually and I don’t remember when it became a crime to kill a woman. Can we conceive of what that would be like? Maybe we have a little window  - lots of non-persons were killed with no consequences in residential schools, missing and murdered Indigenous women don’t seem to be a big deal. Rabbit hole. The ancient world operated on an honor/shame basis. Certain acts by certain people brought shame. They ought to be killed to reverse the shame. Honor killings abounded in the ancient world and they still do in non-Christian cultures. Rather than being confused about how that can be we should thank God on our knees that we live in a culture modified by his word. Greek culture and Roman law affected the whole </a:t>
            </a:r>
            <a:r>
              <a:rPr lang="en-CA" baseline="0" dirty="0" err="1" smtClean="0"/>
              <a:t>hellenized</a:t>
            </a:r>
            <a:r>
              <a:rPr lang="en-CA" baseline="0" dirty="0" smtClean="0"/>
              <a:t> world and our civilization is based on it. The key is that western culture is modified by Christianity while Eastern cultures are not. It seems that Islam is the cultural heir of the Greco/Roman world and that is something I want to do more work on.  </a:t>
            </a:r>
          </a:p>
          <a:p>
            <a:r>
              <a:rPr lang="en-CA" baseline="0" dirty="0" smtClean="0"/>
              <a:t>Our very political system is </a:t>
            </a:r>
            <a:r>
              <a:rPr lang="en-CA" baseline="0" dirty="0" err="1" smtClean="0"/>
              <a:t>greek</a:t>
            </a:r>
            <a:r>
              <a:rPr lang="en-CA" baseline="0" dirty="0" smtClean="0"/>
              <a:t>: </a:t>
            </a:r>
            <a:r>
              <a:rPr lang="en-CA" i="1" baseline="0" dirty="0" err="1" smtClean="0"/>
              <a:t>democratia</a:t>
            </a:r>
            <a:r>
              <a:rPr lang="en-CA" i="1" baseline="0" dirty="0" smtClean="0"/>
              <a:t> i</a:t>
            </a:r>
            <a:r>
              <a:rPr lang="en-CA" baseline="0" dirty="0" smtClean="0"/>
              <a:t>s a </a:t>
            </a:r>
            <a:r>
              <a:rPr lang="en-CA" baseline="0" dirty="0" err="1" smtClean="0"/>
              <a:t>greek</a:t>
            </a:r>
            <a:r>
              <a:rPr lang="en-CA" baseline="0" dirty="0" smtClean="0"/>
              <a:t> word and was practiced in Athens in the 6</a:t>
            </a:r>
            <a:r>
              <a:rPr lang="en-CA" baseline="30000" dirty="0" smtClean="0"/>
              <a:t>th</a:t>
            </a:r>
            <a:r>
              <a:rPr lang="en-CA" baseline="0" dirty="0" smtClean="0"/>
              <a:t> century BC, But those Greeks would be horrified by the number of people allowed to vote these days. Who do you think was eligible to vote then? Males over 20. And it was only 100 years ago (a bit more in North America) that women finally won the vote. That too was based on the argument that a woman is a human. Fought for by Christian women. In contradiction to Greek philosophy that women are irrational and incapable of understanding right from wrong.</a:t>
            </a:r>
          </a:p>
          <a:p>
            <a:r>
              <a:rPr lang="en-CA" baseline="0" dirty="0" smtClean="0"/>
              <a:t>What was women’s purpose? For the wealthy women we know most about it was marriage, the game of property inheritance. Poor women worked at whatever they could. Work is a rabbit hole. Why do I say Downton Abbey? What are those 3 daughters waiting for? What was the season for? And this is 1912.</a:t>
            </a:r>
          </a:p>
          <a:p>
            <a:r>
              <a:rPr lang="en-CA" baseline="0" dirty="0" smtClean="0"/>
              <a:t>So this is the culture that the gentiles that were converting to XP were coming from. How did Paul write to them? Will we see any differences between his advice to the churches and Aristotle? In other words is Paul a product of his culture? Is he a misogynist?</a:t>
            </a:r>
          </a:p>
        </p:txBody>
      </p:sp>
      <p:sp>
        <p:nvSpPr>
          <p:cNvPr id="4" name="Slide Number Placeholder 3"/>
          <p:cNvSpPr>
            <a:spLocks noGrp="1"/>
          </p:cNvSpPr>
          <p:nvPr>
            <p:ph type="sldNum" sz="quarter" idx="10"/>
          </p:nvPr>
        </p:nvSpPr>
        <p:spPr/>
        <p:txBody>
          <a:bodyPr/>
          <a:lstStyle/>
          <a:p>
            <a:fld id="{B4689B5C-3564-4A86-BB2C-017E80F2D01E}" type="slidenum">
              <a:rPr lang="en-CA" smtClean="0"/>
              <a:t>9</a:t>
            </a:fld>
            <a:endParaRPr lang="en-CA"/>
          </a:p>
        </p:txBody>
      </p:sp>
    </p:spTree>
    <p:extLst>
      <p:ext uri="{BB962C8B-B14F-4D97-AF65-F5344CB8AC3E}">
        <p14:creationId xmlns:p14="http://schemas.microsoft.com/office/powerpoint/2010/main" val="3390720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5879A4-421D-4F0C-A388-5DE467671C61}" type="datetimeFigureOut">
              <a:rPr lang="en-CA" smtClean="0"/>
              <a:t>2023-03-12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2050790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5879A4-421D-4F0C-A388-5DE467671C61}" type="datetimeFigureOut">
              <a:rPr lang="en-CA" smtClean="0"/>
              <a:t>2023-03-12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3187512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5879A4-421D-4F0C-A388-5DE467671C61}" type="datetimeFigureOut">
              <a:rPr lang="en-CA" smtClean="0"/>
              <a:t>2023-03-12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BF3A8D-D89E-47B4-A4E3-A1693E5AA919}"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298756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5879A4-421D-4F0C-A388-5DE467671C61}" type="datetimeFigureOut">
              <a:rPr lang="en-CA" smtClean="0"/>
              <a:t>2023-03-12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3460128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5879A4-421D-4F0C-A388-5DE467671C61}" type="datetimeFigureOut">
              <a:rPr lang="en-CA" smtClean="0"/>
              <a:t>2023-03-12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BF3A8D-D89E-47B4-A4E3-A1693E5AA919}"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764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5879A4-421D-4F0C-A388-5DE467671C61}" type="datetimeFigureOut">
              <a:rPr lang="en-CA" smtClean="0"/>
              <a:t>2023-03-12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3175549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879A4-421D-4F0C-A388-5DE467671C61}" type="datetimeFigureOut">
              <a:rPr lang="en-CA" smtClean="0"/>
              <a:t>2023-03-12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3941620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879A4-421D-4F0C-A388-5DE467671C61}" type="datetimeFigureOut">
              <a:rPr lang="en-CA" smtClean="0"/>
              <a:t>2023-03-12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242196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879A4-421D-4F0C-A388-5DE467671C61}" type="datetimeFigureOut">
              <a:rPr lang="en-CA" smtClean="0"/>
              <a:t>2023-03-12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122787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5879A4-421D-4F0C-A388-5DE467671C61}" type="datetimeFigureOut">
              <a:rPr lang="en-CA" smtClean="0"/>
              <a:t>2023-03-12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3898106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5879A4-421D-4F0C-A388-5DE467671C61}" type="datetimeFigureOut">
              <a:rPr lang="en-CA" smtClean="0"/>
              <a:t>2023-03-12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196570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5879A4-421D-4F0C-A388-5DE467671C61}" type="datetimeFigureOut">
              <a:rPr lang="en-CA" smtClean="0"/>
              <a:t>2023-03-12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1691342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5879A4-421D-4F0C-A388-5DE467671C61}" type="datetimeFigureOut">
              <a:rPr lang="en-CA" smtClean="0"/>
              <a:t>2023-03-12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350713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879A4-421D-4F0C-A388-5DE467671C61}" type="datetimeFigureOut">
              <a:rPr lang="en-CA" smtClean="0"/>
              <a:t>2023-03-12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27438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5879A4-421D-4F0C-A388-5DE467671C61}" type="datetimeFigureOut">
              <a:rPr lang="en-CA" smtClean="0"/>
              <a:t>2023-03-12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3477123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5879A4-421D-4F0C-A388-5DE467671C61}" type="datetimeFigureOut">
              <a:rPr lang="en-CA" smtClean="0"/>
              <a:t>2023-03-12</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BF3A8D-D89E-47B4-A4E3-A1693E5AA919}" type="slidenum">
              <a:rPr lang="en-CA" smtClean="0"/>
              <a:t>‹#›</a:t>
            </a:fld>
            <a:endParaRPr lang="en-CA"/>
          </a:p>
        </p:txBody>
      </p:sp>
    </p:spTree>
    <p:extLst>
      <p:ext uri="{BB962C8B-B14F-4D97-AF65-F5344CB8AC3E}">
        <p14:creationId xmlns:p14="http://schemas.microsoft.com/office/powerpoint/2010/main" val="276352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5879A4-421D-4F0C-A388-5DE467671C61}" type="datetimeFigureOut">
              <a:rPr lang="en-CA" smtClean="0"/>
              <a:t>2023-03-12</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BF3A8D-D89E-47B4-A4E3-A1693E5AA919}" type="slidenum">
              <a:rPr lang="en-CA" smtClean="0"/>
              <a:t>‹#›</a:t>
            </a:fld>
            <a:endParaRPr lang="en-CA"/>
          </a:p>
        </p:txBody>
      </p:sp>
    </p:spTree>
    <p:extLst>
      <p:ext uri="{BB962C8B-B14F-4D97-AF65-F5344CB8AC3E}">
        <p14:creationId xmlns:p14="http://schemas.microsoft.com/office/powerpoint/2010/main" val="211736052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Paul</a:t>
            </a:r>
            <a:endParaRPr lang="en-CA" dirty="0"/>
          </a:p>
        </p:txBody>
      </p:sp>
      <p:sp>
        <p:nvSpPr>
          <p:cNvPr id="3" name="Subtitle 2"/>
          <p:cNvSpPr>
            <a:spLocks noGrp="1"/>
          </p:cNvSpPr>
          <p:nvPr>
            <p:ph type="subTitle" idx="1"/>
          </p:nvPr>
        </p:nvSpPr>
        <p:spPr/>
        <p:txBody>
          <a:bodyPr/>
          <a:lstStyle/>
          <a:p>
            <a:r>
              <a:rPr lang="en-US" dirty="0" smtClean="0"/>
              <a:t>The first Christian feminist</a:t>
            </a:r>
            <a:endParaRPr lang="en-CA" dirty="0"/>
          </a:p>
        </p:txBody>
      </p:sp>
    </p:spTree>
    <p:extLst>
      <p:ext uri="{BB962C8B-B14F-4D97-AF65-F5344CB8AC3E}">
        <p14:creationId xmlns:p14="http://schemas.microsoft.com/office/powerpoint/2010/main" val="288226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Galatians 3:28</a:t>
            </a:r>
            <a:endParaRPr lang="en-CA" dirty="0"/>
          </a:p>
        </p:txBody>
      </p:sp>
      <p:sp>
        <p:nvSpPr>
          <p:cNvPr id="3" name="Content Placeholder 2"/>
          <p:cNvSpPr>
            <a:spLocks noGrp="1"/>
          </p:cNvSpPr>
          <p:nvPr>
            <p:ph idx="1"/>
          </p:nvPr>
        </p:nvSpPr>
        <p:spPr/>
        <p:txBody>
          <a:bodyPr/>
          <a:lstStyle/>
          <a:p>
            <a:r>
              <a:rPr lang="en-CA" dirty="0" smtClean="0"/>
              <a:t>There is neither Jew nor Greek, there is neither slave nor free, there is neither male nor female; for you are all one in Christ Jesus. </a:t>
            </a:r>
          </a:p>
          <a:p>
            <a:r>
              <a:rPr lang="en-CA" dirty="0" smtClean="0"/>
              <a:t>All 3 common hierarchical divisions dissolved</a:t>
            </a:r>
          </a:p>
          <a:p>
            <a:r>
              <a:rPr lang="en-CA" dirty="0" smtClean="0"/>
              <a:t>Paul totally smashing his culture</a:t>
            </a:r>
            <a:endParaRPr lang="en-CA" dirty="0"/>
          </a:p>
        </p:txBody>
      </p:sp>
    </p:spTree>
    <p:extLst>
      <p:ext uri="{BB962C8B-B14F-4D97-AF65-F5344CB8AC3E}">
        <p14:creationId xmlns:p14="http://schemas.microsoft.com/office/powerpoint/2010/main" val="943181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Ephesians: wives submit to your husbands</a:t>
            </a:r>
            <a:endParaRPr lang="en-CA" dirty="0"/>
          </a:p>
        </p:txBody>
      </p:sp>
      <p:sp>
        <p:nvSpPr>
          <p:cNvPr id="3" name="Content Placeholder 2"/>
          <p:cNvSpPr>
            <a:spLocks noGrp="1"/>
          </p:cNvSpPr>
          <p:nvPr>
            <p:ph idx="1"/>
          </p:nvPr>
        </p:nvSpPr>
        <p:spPr/>
        <p:txBody>
          <a:bodyPr/>
          <a:lstStyle/>
          <a:p>
            <a:r>
              <a:rPr lang="en-CA" dirty="0" smtClean="0"/>
              <a:t>Ephesians 5: 22-24 Submission of wives in everything</a:t>
            </a:r>
          </a:p>
          <a:p>
            <a:r>
              <a:rPr lang="en-CA" dirty="0" smtClean="0"/>
              <a:t>Submit as to the deity you believe in</a:t>
            </a:r>
          </a:p>
          <a:p>
            <a:r>
              <a:rPr lang="en-CA" dirty="0" smtClean="0"/>
              <a:t>Sounds like Aristotle</a:t>
            </a:r>
          </a:p>
          <a:p>
            <a:r>
              <a:rPr lang="en-CA" sz="3600" dirty="0" smtClean="0"/>
              <a:t>BUT </a:t>
            </a:r>
            <a:r>
              <a:rPr lang="en-CA" dirty="0" smtClean="0"/>
              <a:t>Context</a:t>
            </a:r>
            <a:endParaRPr lang="en-CA" sz="3600" dirty="0" smtClean="0"/>
          </a:p>
          <a:p>
            <a:r>
              <a:rPr lang="en-CA" dirty="0" smtClean="0"/>
              <a:t>Ephesians 5: 21: mutual submission in the church</a:t>
            </a:r>
          </a:p>
          <a:p>
            <a:r>
              <a:rPr lang="en-CA" dirty="0" smtClean="0"/>
              <a:t>V 22 is an example of that</a:t>
            </a:r>
          </a:p>
          <a:p>
            <a:r>
              <a:rPr lang="en-CA" dirty="0" smtClean="0"/>
              <a:t>Being filled by the Spirit</a:t>
            </a:r>
          </a:p>
          <a:p>
            <a:endParaRPr lang="en-CA" dirty="0"/>
          </a:p>
        </p:txBody>
      </p:sp>
    </p:spTree>
    <p:extLst>
      <p:ext uri="{BB962C8B-B14F-4D97-AF65-F5344CB8AC3E}">
        <p14:creationId xmlns:p14="http://schemas.microsoft.com/office/powerpoint/2010/main" val="3414354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submission</a:t>
            </a:r>
            <a:endParaRPr lang="en-CA" dirty="0"/>
          </a:p>
        </p:txBody>
      </p:sp>
      <p:sp>
        <p:nvSpPr>
          <p:cNvPr id="3" name="Content Placeholder 2"/>
          <p:cNvSpPr>
            <a:spLocks noGrp="1"/>
          </p:cNvSpPr>
          <p:nvPr>
            <p:ph idx="1"/>
          </p:nvPr>
        </p:nvSpPr>
        <p:spPr/>
        <p:txBody>
          <a:bodyPr/>
          <a:lstStyle/>
          <a:p>
            <a:r>
              <a:rPr lang="en-CA" dirty="0" smtClean="0"/>
              <a:t>Not accepting abuse</a:t>
            </a:r>
          </a:p>
          <a:p>
            <a:r>
              <a:rPr lang="en-CA" dirty="0" smtClean="0"/>
              <a:t>Not obedience</a:t>
            </a:r>
          </a:p>
          <a:p>
            <a:r>
              <a:rPr lang="en-CA" dirty="0" smtClean="0"/>
              <a:t>Not putting husband above Christ</a:t>
            </a:r>
          </a:p>
          <a:p>
            <a:r>
              <a:rPr lang="en-CA" dirty="0" smtClean="0"/>
              <a:t>Not passive</a:t>
            </a:r>
          </a:p>
          <a:p>
            <a:r>
              <a:rPr lang="en-CA" dirty="0" smtClean="0"/>
              <a:t>What does ‘As to the Lord’ mean?</a:t>
            </a:r>
          </a:p>
          <a:p>
            <a:pPr lvl="1"/>
            <a:r>
              <a:rPr lang="en-US" dirty="0" smtClean="0"/>
              <a:t>1.The </a:t>
            </a:r>
            <a:r>
              <a:rPr lang="en-US" dirty="0"/>
              <a:t>husband is Christ to the wife</a:t>
            </a:r>
          </a:p>
          <a:p>
            <a:pPr lvl="1"/>
            <a:r>
              <a:rPr lang="en-US" dirty="0"/>
              <a:t>2.The wife submits in the same way as to Christ</a:t>
            </a:r>
          </a:p>
          <a:p>
            <a:pPr lvl="1"/>
            <a:r>
              <a:rPr lang="en-US" dirty="0"/>
              <a:t>3.The wife submits as part of her submission to Christ</a:t>
            </a:r>
          </a:p>
          <a:p>
            <a:pPr lvl="1"/>
            <a:endParaRPr lang="en-CA" dirty="0" smtClean="0"/>
          </a:p>
        </p:txBody>
      </p:sp>
    </p:spTree>
    <p:extLst>
      <p:ext uri="{BB962C8B-B14F-4D97-AF65-F5344CB8AC3E}">
        <p14:creationId xmlns:p14="http://schemas.microsoft.com/office/powerpoint/2010/main" val="1169307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Headship</a:t>
            </a:r>
            <a:endParaRPr lang="en-CA" dirty="0"/>
          </a:p>
        </p:txBody>
      </p:sp>
      <p:sp>
        <p:nvSpPr>
          <p:cNvPr id="3" name="Content Placeholder 2"/>
          <p:cNvSpPr>
            <a:spLocks noGrp="1"/>
          </p:cNvSpPr>
          <p:nvPr>
            <p:ph idx="1"/>
          </p:nvPr>
        </p:nvSpPr>
        <p:spPr/>
        <p:txBody>
          <a:bodyPr>
            <a:normAutofit/>
          </a:bodyPr>
          <a:lstStyle/>
          <a:p>
            <a:r>
              <a:rPr lang="en-US" dirty="0" smtClean="0"/>
              <a:t>Husband is head of the wife as Christ is head of the church</a:t>
            </a:r>
          </a:p>
          <a:p>
            <a:r>
              <a:rPr lang="en-US" dirty="0"/>
              <a:t>As Christ is the head of the </a:t>
            </a:r>
            <a:r>
              <a:rPr lang="en-US" dirty="0" smtClean="0"/>
              <a:t>church</a:t>
            </a:r>
          </a:p>
          <a:p>
            <a:r>
              <a:rPr lang="en-US" dirty="0" smtClean="0"/>
              <a:t>How is Christ head of the church?</a:t>
            </a:r>
          </a:p>
          <a:p>
            <a:r>
              <a:rPr lang="en-US" dirty="0" smtClean="0"/>
              <a:t>He gave himself for it.</a:t>
            </a:r>
          </a:p>
          <a:p>
            <a:r>
              <a:rPr lang="en-US" dirty="0" smtClean="0"/>
              <a:t>He loved it more than his life</a:t>
            </a:r>
            <a:endParaRPr lang="en-CA" dirty="0"/>
          </a:p>
          <a:p>
            <a:r>
              <a:rPr lang="en-CA" dirty="0" smtClean="0"/>
              <a:t>This represents a reversal in the culture’s understanding</a:t>
            </a:r>
          </a:p>
          <a:p>
            <a:r>
              <a:rPr lang="en-CA" dirty="0" smtClean="0"/>
              <a:t>It is a high demand</a:t>
            </a:r>
            <a:endParaRPr lang="en-US" dirty="0" smtClean="0"/>
          </a:p>
        </p:txBody>
      </p:sp>
    </p:spTree>
    <p:extLst>
      <p:ext uri="{BB962C8B-B14F-4D97-AF65-F5344CB8AC3E}">
        <p14:creationId xmlns:p14="http://schemas.microsoft.com/office/powerpoint/2010/main" val="3406744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Headship in Ephesians</a:t>
            </a:r>
            <a:endParaRPr lang="en-CA" dirty="0"/>
          </a:p>
        </p:txBody>
      </p:sp>
      <p:sp>
        <p:nvSpPr>
          <p:cNvPr id="3" name="Content Placeholder 2"/>
          <p:cNvSpPr>
            <a:spLocks noGrp="1"/>
          </p:cNvSpPr>
          <p:nvPr>
            <p:ph idx="1"/>
          </p:nvPr>
        </p:nvSpPr>
        <p:spPr/>
        <p:txBody>
          <a:bodyPr>
            <a:normAutofit lnSpcReduction="10000"/>
          </a:bodyPr>
          <a:lstStyle/>
          <a:p>
            <a:r>
              <a:rPr lang="en-US" dirty="0"/>
              <a:t>The ultimate sacrifice: die for her</a:t>
            </a:r>
          </a:p>
          <a:p>
            <a:r>
              <a:rPr lang="en-US" dirty="0"/>
              <a:t>Love her and care for her as you care for yourself</a:t>
            </a:r>
          </a:p>
          <a:p>
            <a:r>
              <a:rPr lang="en-US" dirty="0"/>
              <a:t>Encourage holiness in yourself in the </a:t>
            </a:r>
            <a:r>
              <a:rPr lang="en-US" dirty="0" smtClean="0"/>
              <a:t>home so that your wife can</a:t>
            </a:r>
            <a:endParaRPr lang="en-US" dirty="0"/>
          </a:p>
          <a:p>
            <a:r>
              <a:rPr lang="en-US" dirty="0" smtClean="0"/>
              <a:t>Respect you v33</a:t>
            </a:r>
            <a:endParaRPr lang="en-US" dirty="0"/>
          </a:p>
          <a:p>
            <a:r>
              <a:rPr lang="en-US" dirty="0" smtClean="0"/>
              <a:t>Show her love. It’s a duty, not a feeling.</a:t>
            </a:r>
            <a:r>
              <a:rPr lang="en-US" dirty="0"/>
              <a:t/>
            </a:r>
            <a:br>
              <a:rPr lang="en-US" dirty="0"/>
            </a:br>
            <a:endParaRPr lang="en-US" dirty="0"/>
          </a:p>
          <a:p>
            <a:r>
              <a:rPr lang="en-US" dirty="0"/>
              <a:t/>
            </a:r>
            <a:br>
              <a:rPr lang="en-US" dirty="0"/>
            </a:br>
            <a:r>
              <a:rPr lang="en-US" dirty="0"/>
              <a:t>Don’t exasperate your children</a:t>
            </a:r>
          </a:p>
          <a:p>
            <a:r>
              <a:rPr lang="en-US" dirty="0"/>
              <a:t>Don’t beat up your slaves </a:t>
            </a:r>
          </a:p>
          <a:p>
            <a:r>
              <a:rPr lang="en-US" dirty="0"/>
              <a:t>Paterfamilias/patriarch is </a:t>
            </a:r>
            <a:r>
              <a:rPr lang="en-US" dirty="0" smtClean="0"/>
              <a:t>gone</a:t>
            </a:r>
            <a:r>
              <a:rPr lang="en-US" dirty="0"/>
              <a:t/>
            </a:r>
            <a:br>
              <a:rPr lang="en-US" dirty="0"/>
            </a:br>
            <a:endParaRPr lang="en-CA" dirty="0"/>
          </a:p>
        </p:txBody>
      </p:sp>
    </p:spTree>
    <p:extLst>
      <p:ext uri="{BB962C8B-B14F-4D97-AF65-F5344CB8AC3E}">
        <p14:creationId xmlns:p14="http://schemas.microsoft.com/office/powerpoint/2010/main" val="1071571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Corinthians: headship</a:t>
            </a:r>
            <a:endParaRPr lang="en-CA" dirty="0"/>
          </a:p>
        </p:txBody>
      </p:sp>
      <p:sp>
        <p:nvSpPr>
          <p:cNvPr id="3" name="Content Placeholder 2"/>
          <p:cNvSpPr>
            <a:spLocks noGrp="1"/>
          </p:cNvSpPr>
          <p:nvPr>
            <p:ph idx="1"/>
          </p:nvPr>
        </p:nvSpPr>
        <p:spPr/>
        <p:txBody>
          <a:bodyPr/>
          <a:lstStyle/>
          <a:p>
            <a:r>
              <a:rPr lang="en-CA" dirty="0" smtClean="0"/>
              <a:t>Christ is the head of every man, man is the head of a woman, God is the head of Christ. </a:t>
            </a:r>
            <a:r>
              <a:rPr lang="en-CA" dirty="0"/>
              <a:t>1</a:t>
            </a:r>
            <a:r>
              <a:rPr lang="en-CA" dirty="0" smtClean="0"/>
              <a:t> Cor.11:3</a:t>
            </a:r>
          </a:p>
          <a:p>
            <a:r>
              <a:rPr lang="en-CA" dirty="0" smtClean="0"/>
              <a:t>Man and woman or husband and wife? The </a:t>
            </a:r>
            <a:r>
              <a:rPr lang="en-CA" dirty="0"/>
              <a:t>G</a:t>
            </a:r>
            <a:r>
              <a:rPr lang="en-CA" dirty="0" smtClean="0"/>
              <a:t>reek words are the same.</a:t>
            </a:r>
          </a:p>
          <a:p>
            <a:r>
              <a:rPr lang="en-CA" dirty="0" smtClean="0"/>
              <a:t>The </a:t>
            </a:r>
            <a:r>
              <a:rPr lang="en-CA" dirty="0"/>
              <a:t>G</a:t>
            </a:r>
            <a:r>
              <a:rPr lang="en-CA" dirty="0" smtClean="0"/>
              <a:t>reek word </a:t>
            </a:r>
            <a:r>
              <a:rPr lang="en-CA" dirty="0" err="1" smtClean="0"/>
              <a:t>kephale</a:t>
            </a:r>
            <a:r>
              <a:rPr lang="en-CA" dirty="0" smtClean="0"/>
              <a:t>: head</a:t>
            </a:r>
          </a:p>
          <a:p>
            <a:endParaRPr lang="en-CA" dirty="0" smtClean="0"/>
          </a:p>
          <a:p>
            <a:r>
              <a:rPr lang="en-CA" dirty="0" smtClean="0"/>
              <a:t>What is happening in Corinth that Paul talks about order?</a:t>
            </a:r>
          </a:p>
          <a:p>
            <a:endParaRPr lang="en-CA" dirty="0"/>
          </a:p>
        </p:txBody>
      </p:sp>
    </p:spTree>
    <p:extLst>
      <p:ext uri="{BB962C8B-B14F-4D97-AF65-F5344CB8AC3E}">
        <p14:creationId xmlns:p14="http://schemas.microsoft.com/office/powerpoint/2010/main" val="2565680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What you do with your head matters</a:t>
            </a:r>
            <a:endParaRPr lang="en-CA" dirty="0"/>
          </a:p>
        </p:txBody>
      </p:sp>
      <p:sp>
        <p:nvSpPr>
          <p:cNvPr id="3" name="Content Placeholder 2"/>
          <p:cNvSpPr>
            <a:spLocks noGrp="1"/>
          </p:cNvSpPr>
          <p:nvPr>
            <p:ph idx="1"/>
          </p:nvPr>
        </p:nvSpPr>
        <p:spPr/>
        <p:txBody>
          <a:bodyPr/>
          <a:lstStyle/>
          <a:p>
            <a:r>
              <a:rPr lang="en-CA" dirty="0" smtClean="0"/>
              <a:t>Almost all commentators do not think women should cover their head in church today</a:t>
            </a:r>
          </a:p>
          <a:p>
            <a:r>
              <a:rPr lang="en-CA" dirty="0" smtClean="0"/>
              <a:t>Because Paul says “if it is” and ‘judge for yourselves’</a:t>
            </a:r>
          </a:p>
          <a:p>
            <a:r>
              <a:rPr lang="en-CA" dirty="0" smtClean="0"/>
              <a:t>The concern is the message sent to the culture</a:t>
            </a:r>
          </a:p>
          <a:p>
            <a:r>
              <a:rPr lang="en-CA" dirty="0" smtClean="0"/>
              <a:t>One view: women and men taking freedom in Christ as release from necessity to be culturally sensitive. </a:t>
            </a:r>
          </a:p>
          <a:p>
            <a:r>
              <a:rPr lang="en-CA" dirty="0" smtClean="0"/>
              <a:t>Paul’s issue is how they are worshipping. Don’t do anything that allows people to bad mouth the church.</a:t>
            </a:r>
            <a:endParaRPr lang="en-CA" dirty="0"/>
          </a:p>
        </p:txBody>
      </p:sp>
    </p:spTree>
    <p:extLst>
      <p:ext uri="{BB962C8B-B14F-4D97-AF65-F5344CB8AC3E}">
        <p14:creationId xmlns:p14="http://schemas.microsoft.com/office/powerpoint/2010/main" val="2263167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Corinthians: head coverings 1 Cor.11:3-10</a:t>
            </a:r>
            <a:endParaRPr lang="en-CA" dirty="0"/>
          </a:p>
        </p:txBody>
      </p:sp>
      <p:sp>
        <p:nvSpPr>
          <p:cNvPr id="3" name="Content Placeholder 2"/>
          <p:cNvSpPr>
            <a:spLocks noGrp="1"/>
          </p:cNvSpPr>
          <p:nvPr>
            <p:ph idx="1"/>
          </p:nvPr>
        </p:nvSpPr>
        <p:spPr/>
        <p:txBody>
          <a:bodyPr>
            <a:normAutofit/>
          </a:bodyPr>
          <a:lstStyle/>
          <a:p>
            <a:r>
              <a:rPr lang="en-CA" dirty="0" smtClean="0"/>
              <a:t>Another interpretation: women who weren’t allowed by the culture to wear head coverings wanted to and Paul said they could.</a:t>
            </a:r>
          </a:p>
          <a:p>
            <a:r>
              <a:rPr lang="en-CA" dirty="0" smtClean="0"/>
              <a:t>All commentators stumble over v 10 . </a:t>
            </a:r>
          </a:p>
          <a:p>
            <a:r>
              <a:rPr lang="en-CA" dirty="0" smtClean="0"/>
              <a:t>The best translation of the </a:t>
            </a:r>
            <a:r>
              <a:rPr lang="en-CA" dirty="0"/>
              <a:t>G</a:t>
            </a:r>
            <a:r>
              <a:rPr lang="en-CA" dirty="0" smtClean="0"/>
              <a:t>reek is that the woman should have authority over her own head. </a:t>
            </a:r>
          </a:p>
          <a:p>
            <a:r>
              <a:rPr lang="en-CA" dirty="0" smtClean="0"/>
              <a:t>So what is Paul saying?</a:t>
            </a:r>
          </a:p>
          <a:p>
            <a:r>
              <a:rPr lang="en-CA" dirty="0" smtClean="0"/>
              <a:t>Only respectable women in Rome wore head coverings. Slaves, freedwomen and prostitutes were not allowed to.</a:t>
            </a:r>
          </a:p>
          <a:p>
            <a:r>
              <a:rPr lang="en-CA" dirty="0" smtClean="0"/>
              <a:t>In church Paul says all women have the honour of a covered head.</a:t>
            </a:r>
            <a:endParaRPr lang="en-CA" dirty="0"/>
          </a:p>
        </p:txBody>
      </p:sp>
    </p:spTree>
    <p:extLst>
      <p:ext uri="{BB962C8B-B14F-4D97-AF65-F5344CB8AC3E}">
        <p14:creationId xmlns:p14="http://schemas.microsoft.com/office/powerpoint/2010/main" val="182388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Hair and glory</a:t>
            </a:r>
            <a:endParaRPr lang="en-CA" dirty="0"/>
          </a:p>
        </p:txBody>
      </p:sp>
      <p:sp>
        <p:nvSpPr>
          <p:cNvPr id="3" name="Content Placeholder 2"/>
          <p:cNvSpPr>
            <a:spLocks noGrp="1"/>
          </p:cNvSpPr>
          <p:nvPr>
            <p:ph idx="1"/>
          </p:nvPr>
        </p:nvSpPr>
        <p:spPr/>
        <p:txBody>
          <a:bodyPr/>
          <a:lstStyle/>
          <a:p>
            <a:r>
              <a:rPr lang="en-CA" dirty="0" smtClean="0"/>
              <a:t>Men love hair!</a:t>
            </a:r>
          </a:p>
          <a:p>
            <a:r>
              <a:rPr lang="en-CA" dirty="0" smtClean="0"/>
              <a:t>11:15 but if a woman has long hair it is a glory to her</a:t>
            </a:r>
          </a:p>
          <a:p>
            <a:r>
              <a:rPr lang="en-CA" dirty="0" smtClean="0"/>
              <a:t>Paul is really concerned about meetings being about God’s glory.</a:t>
            </a:r>
          </a:p>
          <a:p>
            <a:r>
              <a:rPr lang="en-CA" dirty="0" smtClean="0"/>
              <a:t>Women are the glory of men</a:t>
            </a:r>
          </a:p>
          <a:p>
            <a:r>
              <a:rPr lang="en-CA" dirty="0" smtClean="0"/>
              <a:t>And we don’t want man’s glory emphasised in the meeting</a:t>
            </a:r>
          </a:p>
          <a:p>
            <a:endParaRPr lang="en-CA" dirty="0"/>
          </a:p>
        </p:txBody>
      </p:sp>
    </p:spTree>
    <p:extLst>
      <p:ext uri="{BB962C8B-B14F-4D97-AF65-F5344CB8AC3E}">
        <p14:creationId xmlns:p14="http://schemas.microsoft.com/office/powerpoint/2010/main" val="11999007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power of women</a:t>
            </a:r>
            <a:endParaRPr lang="en-CA" dirty="0"/>
          </a:p>
        </p:txBody>
      </p:sp>
      <p:sp>
        <p:nvSpPr>
          <p:cNvPr id="3" name="Content Placeholder 2"/>
          <p:cNvSpPr>
            <a:spLocks noGrp="1"/>
          </p:cNvSpPr>
          <p:nvPr>
            <p:ph idx="1"/>
          </p:nvPr>
        </p:nvSpPr>
        <p:spPr/>
        <p:txBody>
          <a:bodyPr/>
          <a:lstStyle/>
          <a:p>
            <a:r>
              <a:rPr lang="en-US" dirty="0" smtClean="0"/>
              <a:t>Sexual power of woman: they have it</a:t>
            </a:r>
          </a:p>
          <a:p>
            <a:r>
              <a:rPr lang="en-US" dirty="0" smtClean="0"/>
              <a:t>Let’s look at creation: </a:t>
            </a:r>
          </a:p>
          <a:p>
            <a:pPr lvl="1"/>
            <a:r>
              <a:rPr lang="en-US" dirty="0" smtClean="0"/>
              <a:t>Adam’s reaction when he sees Eve</a:t>
            </a:r>
          </a:p>
          <a:p>
            <a:pPr lvl="1"/>
            <a:r>
              <a:rPr lang="en-US" dirty="0" smtClean="0"/>
              <a:t>Was it a surprise to God?</a:t>
            </a:r>
          </a:p>
          <a:p>
            <a:r>
              <a:rPr lang="en-US" dirty="0" smtClean="0"/>
              <a:t>So what should they do with it</a:t>
            </a:r>
          </a:p>
          <a:p>
            <a:r>
              <a:rPr lang="en-US" dirty="0" smtClean="0"/>
              <a:t>Men’s sexual vulnerability</a:t>
            </a:r>
          </a:p>
          <a:p>
            <a:r>
              <a:rPr lang="en-US" dirty="0" smtClean="0"/>
              <a:t>How does it relate to their social dominance</a:t>
            </a:r>
          </a:p>
          <a:p>
            <a:r>
              <a:rPr lang="en-US" dirty="0" smtClean="0"/>
              <a:t>What is best for women sexually?</a:t>
            </a:r>
          </a:p>
          <a:p>
            <a:r>
              <a:rPr lang="en-US" dirty="0" smtClean="0"/>
              <a:t>Cultural expectations, consent.</a:t>
            </a:r>
            <a:endParaRPr lang="en-CA" dirty="0"/>
          </a:p>
        </p:txBody>
      </p:sp>
    </p:spTree>
    <p:extLst>
      <p:ext uri="{BB962C8B-B14F-4D97-AF65-F5344CB8AC3E}">
        <p14:creationId xmlns:p14="http://schemas.microsoft.com/office/powerpoint/2010/main" val="3424609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 feminist?</a:t>
            </a:r>
            <a:endParaRPr lang="en-CA" dirty="0"/>
          </a:p>
        </p:txBody>
      </p:sp>
      <p:sp>
        <p:nvSpPr>
          <p:cNvPr id="3" name="Content Placeholder 2"/>
          <p:cNvSpPr>
            <a:spLocks noGrp="1"/>
          </p:cNvSpPr>
          <p:nvPr>
            <p:ph idx="1"/>
          </p:nvPr>
        </p:nvSpPr>
        <p:spPr/>
        <p:txBody>
          <a:bodyPr/>
          <a:lstStyle/>
          <a:p>
            <a:r>
              <a:rPr lang="en-CA" dirty="0" smtClean="0"/>
              <a:t>The belief in the social, economic and political equality of the sexes, </a:t>
            </a:r>
            <a:r>
              <a:rPr lang="en-CA" i="1" dirty="0" smtClean="0"/>
              <a:t>Caitlin Morin, More Than A Woman, p136</a:t>
            </a:r>
          </a:p>
          <a:p>
            <a:r>
              <a:rPr lang="en-CA" dirty="0" smtClean="0"/>
              <a:t>First, feminists agree that women have been, and continue to be, disadvantaged relative to men. Second, feminists agree that these disadvantages are bad things that can and should be changed. And third, we agree that these disadvantages are interrelated, that they are the result of mutually supporting systems of privilege and deprivation that are structurally embedded in virtually every aspect of </a:t>
            </a:r>
            <a:r>
              <a:rPr lang="en-CA" dirty="0" err="1" smtClean="0"/>
              <a:t>society..</a:t>
            </a:r>
            <a:r>
              <a:rPr lang="en-CA" i="1" dirty="0" err="1" smtClean="0"/>
              <a:t>Carol</a:t>
            </a:r>
            <a:r>
              <a:rPr lang="en-CA" i="1" dirty="0" smtClean="0"/>
              <a:t> Hay, Think Like a Feminist, pp 1-2</a:t>
            </a:r>
          </a:p>
          <a:p>
            <a:pPr marL="0" indent="0">
              <a:buNone/>
            </a:pPr>
            <a:endParaRPr lang="en-CA" dirty="0"/>
          </a:p>
        </p:txBody>
      </p:sp>
    </p:spTree>
    <p:extLst>
      <p:ext uri="{BB962C8B-B14F-4D97-AF65-F5344CB8AC3E}">
        <p14:creationId xmlns:p14="http://schemas.microsoft.com/office/powerpoint/2010/main" val="3765863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Corinthians: silence or speaking</a:t>
            </a:r>
            <a:endParaRPr lang="en-CA" dirty="0"/>
          </a:p>
        </p:txBody>
      </p:sp>
      <p:sp>
        <p:nvSpPr>
          <p:cNvPr id="3" name="Content Placeholder 2"/>
          <p:cNvSpPr>
            <a:spLocks noGrp="1"/>
          </p:cNvSpPr>
          <p:nvPr>
            <p:ph idx="1"/>
          </p:nvPr>
        </p:nvSpPr>
        <p:spPr/>
        <p:txBody>
          <a:bodyPr/>
          <a:lstStyle/>
          <a:p>
            <a:r>
              <a:rPr lang="en-CA" dirty="0" smtClean="0"/>
              <a:t>Paul talks about women praying and prophesying in church 1 Cor:11:5</a:t>
            </a:r>
          </a:p>
          <a:p>
            <a:r>
              <a:rPr lang="en-CA" dirty="0" smtClean="0"/>
              <a:t>So absolute silence isn’t the issue</a:t>
            </a:r>
          </a:p>
          <a:p>
            <a:r>
              <a:rPr lang="en-CA" dirty="0" smtClean="0"/>
              <a:t>What kind of speech is Paul talking about in 1 Cor. 14: 34-35</a:t>
            </a:r>
          </a:p>
          <a:p>
            <a:r>
              <a:rPr lang="en-CA" dirty="0" smtClean="0"/>
              <a:t>Some commentators say it is an interpolation by a later author</a:t>
            </a:r>
          </a:p>
          <a:p>
            <a:r>
              <a:rPr lang="en-CA" dirty="0" smtClean="0"/>
              <a:t>Some say it refers to the interpretation of prophecy</a:t>
            </a:r>
          </a:p>
          <a:p>
            <a:r>
              <a:rPr lang="en-CA" dirty="0" smtClean="0"/>
              <a:t>Some say it is chatter</a:t>
            </a:r>
          </a:p>
          <a:p>
            <a:r>
              <a:rPr lang="en-CA" dirty="0" smtClean="0"/>
              <a:t>It was disgraceful or improper</a:t>
            </a:r>
            <a:endParaRPr lang="en-CA" dirty="0"/>
          </a:p>
        </p:txBody>
      </p:sp>
    </p:spTree>
    <p:extLst>
      <p:ext uri="{BB962C8B-B14F-4D97-AF65-F5344CB8AC3E}">
        <p14:creationId xmlns:p14="http://schemas.microsoft.com/office/powerpoint/2010/main" val="381377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Corinthians: marriage</a:t>
            </a:r>
            <a:endParaRPr lang="en-CA" dirty="0"/>
          </a:p>
        </p:txBody>
      </p:sp>
      <p:sp>
        <p:nvSpPr>
          <p:cNvPr id="3" name="Content Placeholder 2"/>
          <p:cNvSpPr>
            <a:spLocks noGrp="1"/>
          </p:cNvSpPr>
          <p:nvPr>
            <p:ph idx="1"/>
          </p:nvPr>
        </p:nvSpPr>
        <p:spPr/>
        <p:txBody>
          <a:bodyPr>
            <a:normAutofit/>
          </a:bodyPr>
          <a:lstStyle/>
          <a:p>
            <a:r>
              <a:rPr lang="en-CA" dirty="0" smtClean="0"/>
              <a:t>False teaching: marriage and celibacy</a:t>
            </a:r>
          </a:p>
          <a:p>
            <a:pPr lvl="1"/>
            <a:r>
              <a:rPr lang="en-CA" dirty="0" smtClean="0"/>
              <a:t>Celibacy highest route to virtue</a:t>
            </a:r>
          </a:p>
          <a:p>
            <a:r>
              <a:rPr lang="en-CA" dirty="0" smtClean="0"/>
              <a:t>Sex is bad</a:t>
            </a:r>
          </a:p>
          <a:p>
            <a:pPr lvl="1"/>
            <a:r>
              <a:rPr lang="en-CA" dirty="0" smtClean="0"/>
              <a:t>It is good for a man not to touch a woman</a:t>
            </a:r>
            <a:endParaRPr lang="en-CA" dirty="0"/>
          </a:p>
          <a:p>
            <a:r>
              <a:rPr lang="en-CA" dirty="0" smtClean="0"/>
              <a:t>My body is mine and free and it is only clay anyway</a:t>
            </a:r>
          </a:p>
          <a:p>
            <a:pPr lvl="1"/>
            <a:r>
              <a:rPr lang="en-CA" dirty="0" smtClean="0"/>
              <a:t>Your body is a temple of the Holy Spirit and you were bought at a price</a:t>
            </a:r>
          </a:p>
          <a:p>
            <a:r>
              <a:rPr lang="en-CA" dirty="0" smtClean="0"/>
              <a:t>Immorality is bad: </a:t>
            </a:r>
            <a:r>
              <a:rPr lang="en-CA" dirty="0" err="1" smtClean="0"/>
              <a:t>porneia</a:t>
            </a:r>
            <a:r>
              <a:rPr lang="en-CA" dirty="0" smtClean="0"/>
              <a:t> </a:t>
            </a:r>
          </a:p>
          <a:p>
            <a:r>
              <a:rPr lang="en-CA" dirty="0" smtClean="0"/>
              <a:t>Marriage is good and should be sexual. </a:t>
            </a:r>
          </a:p>
          <a:p>
            <a:r>
              <a:rPr lang="en-CA" dirty="0" smtClean="0"/>
              <a:t>Wife and husband have authority over each other’s bodies</a:t>
            </a:r>
          </a:p>
          <a:p>
            <a:endParaRPr lang="en-CA" dirty="0" smtClean="0"/>
          </a:p>
        </p:txBody>
      </p:sp>
    </p:spTree>
    <p:extLst>
      <p:ext uri="{BB962C8B-B14F-4D97-AF65-F5344CB8AC3E}">
        <p14:creationId xmlns:p14="http://schemas.microsoft.com/office/powerpoint/2010/main" val="1339222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Corinthians: singleness</a:t>
            </a:r>
            <a:endParaRPr lang="en-CA" dirty="0"/>
          </a:p>
        </p:txBody>
      </p:sp>
      <p:sp>
        <p:nvSpPr>
          <p:cNvPr id="3" name="Content Placeholder 2"/>
          <p:cNvSpPr>
            <a:spLocks noGrp="1"/>
          </p:cNvSpPr>
          <p:nvPr>
            <p:ph idx="1"/>
          </p:nvPr>
        </p:nvSpPr>
        <p:spPr/>
        <p:txBody>
          <a:bodyPr/>
          <a:lstStyle/>
          <a:p>
            <a:r>
              <a:rPr lang="en-CA" dirty="0" smtClean="0"/>
              <a:t>Both men and women can be unmarried </a:t>
            </a:r>
          </a:p>
          <a:p>
            <a:r>
              <a:rPr lang="en-CA" dirty="0" smtClean="0"/>
              <a:t>There is a gift of singleness</a:t>
            </a:r>
          </a:p>
          <a:p>
            <a:r>
              <a:rPr lang="en-CA" dirty="0" smtClean="0"/>
              <a:t>Free from concern</a:t>
            </a:r>
          </a:p>
          <a:p>
            <a:r>
              <a:rPr lang="en-CA" dirty="0"/>
              <a:t>Persecution was coming</a:t>
            </a:r>
          </a:p>
          <a:p>
            <a:r>
              <a:rPr lang="en-CA" dirty="0"/>
              <a:t>Married people are concerned with their partners, as they should </a:t>
            </a:r>
            <a:r>
              <a:rPr lang="en-CA" dirty="0" smtClean="0"/>
              <a:t>be</a:t>
            </a:r>
          </a:p>
          <a:p>
            <a:r>
              <a:rPr lang="en-CA" dirty="0" smtClean="0"/>
              <a:t>And what about virgins?</a:t>
            </a:r>
            <a:endParaRPr lang="en-CA" dirty="0"/>
          </a:p>
          <a:p>
            <a:endParaRPr lang="en-CA" dirty="0" smtClean="0"/>
          </a:p>
        </p:txBody>
      </p:sp>
    </p:spTree>
    <p:extLst>
      <p:ext uri="{BB962C8B-B14F-4D97-AF65-F5344CB8AC3E}">
        <p14:creationId xmlns:p14="http://schemas.microsoft.com/office/powerpoint/2010/main" val="2631655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Areas for next time</a:t>
            </a:r>
            <a:endParaRPr lang="en-CA" dirty="0"/>
          </a:p>
        </p:txBody>
      </p:sp>
      <p:sp>
        <p:nvSpPr>
          <p:cNvPr id="3" name="Content Placeholder 2"/>
          <p:cNvSpPr>
            <a:spLocks noGrp="1"/>
          </p:cNvSpPr>
          <p:nvPr>
            <p:ph idx="1"/>
          </p:nvPr>
        </p:nvSpPr>
        <p:spPr/>
        <p:txBody>
          <a:bodyPr/>
          <a:lstStyle/>
          <a:p>
            <a:r>
              <a:rPr lang="en-CA" dirty="0" smtClean="0"/>
              <a:t>What about the men</a:t>
            </a:r>
          </a:p>
          <a:p>
            <a:r>
              <a:rPr lang="en-CA" dirty="0" smtClean="0"/>
              <a:t>Power</a:t>
            </a:r>
          </a:p>
          <a:p>
            <a:r>
              <a:rPr lang="en-CA" dirty="0" smtClean="0"/>
              <a:t>We have peace in our souls: what are we going to with that?</a:t>
            </a:r>
          </a:p>
          <a:p>
            <a:r>
              <a:rPr lang="en-CA" dirty="0" smtClean="0"/>
              <a:t>Where can Springvale women (and honored guests) be a force for good?</a:t>
            </a:r>
            <a:endParaRPr lang="en-CA" dirty="0"/>
          </a:p>
        </p:txBody>
      </p:sp>
    </p:spTree>
    <p:extLst>
      <p:ext uri="{BB962C8B-B14F-4D97-AF65-F5344CB8AC3E}">
        <p14:creationId xmlns:p14="http://schemas.microsoft.com/office/powerpoint/2010/main" val="14654948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7882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Timothy: teaching</a:t>
            </a:r>
            <a:endParaRPr lang="en-CA" dirty="0"/>
          </a:p>
        </p:txBody>
      </p:sp>
      <p:sp>
        <p:nvSpPr>
          <p:cNvPr id="3" name="Content Placeholder 2"/>
          <p:cNvSpPr>
            <a:spLocks noGrp="1"/>
          </p:cNvSpPr>
          <p:nvPr>
            <p:ph idx="1"/>
          </p:nvPr>
        </p:nvSpPr>
        <p:spPr/>
        <p:txBody>
          <a:bodyPr/>
          <a:lstStyle/>
          <a:p>
            <a:r>
              <a:rPr lang="en-CA" dirty="0" smtClean="0"/>
              <a:t>1 Tim. 2:12 But I do not allow a woman to teach or to exercise authority over a man, but to remain quiet </a:t>
            </a:r>
          </a:p>
          <a:p>
            <a:r>
              <a:rPr lang="en-CA" dirty="0" smtClean="0"/>
              <a:t>For it was Adam who was first created and then Eve. v13</a:t>
            </a:r>
          </a:p>
          <a:p>
            <a:r>
              <a:rPr lang="en-CA" dirty="0" smtClean="0"/>
              <a:t>And it was not Adam who was deceived, but the woman being quite deceived fell into transgression. v14</a:t>
            </a:r>
          </a:p>
          <a:p>
            <a:r>
              <a:rPr lang="en-CA" dirty="0" smtClean="0"/>
              <a:t>Let a women quietly receive instruction v11</a:t>
            </a:r>
            <a:endParaRPr lang="en-CA" dirty="0"/>
          </a:p>
        </p:txBody>
      </p:sp>
    </p:spTree>
    <p:extLst>
      <p:ext uri="{BB962C8B-B14F-4D97-AF65-F5344CB8AC3E}">
        <p14:creationId xmlns:p14="http://schemas.microsoft.com/office/powerpoint/2010/main" val="23918409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Timothy: family or work</a:t>
            </a:r>
            <a:endParaRPr lang="en-CA" dirty="0"/>
          </a:p>
        </p:txBody>
      </p:sp>
      <p:sp>
        <p:nvSpPr>
          <p:cNvPr id="3" name="Content Placeholder 2"/>
          <p:cNvSpPr>
            <a:spLocks noGrp="1"/>
          </p:cNvSpPr>
          <p:nvPr>
            <p:ph idx="1"/>
          </p:nvPr>
        </p:nvSpPr>
        <p:spPr/>
        <p:txBody>
          <a:bodyPr/>
          <a:lstStyle/>
          <a:p>
            <a:r>
              <a:rPr lang="en-CA" dirty="0" smtClean="0"/>
              <a:t>1 Tim. 5:14 Therefore I want younger widows to get married, bear children, keep house and give the enemy no occasion for reproach.</a:t>
            </a:r>
          </a:p>
          <a:p>
            <a:r>
              <a:rPr lang="en-CA" dirty="0" smtClean="0"/>
              <a:t>What is Paul condemning?</a:t>
            </a:r>
            <a:endParaRPr lang="en-CA" dirty="0"/>
          </a:p>
        </p:txBody>
      </p:sp>
    </p:spTree>
    <p:extLst>
      <p:ext uri="{BB962C8B-B14F-4D97-AF65-F5344CB8AC3E}">
        <p14:creationId xmlns:p14="http://schemas.microsoft.com/office/powerpoint/2010/main" val="38333642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Galatians 3:28: no male or female</a:t>
            </a:r>
            <a:endParaRPr lang="en-CA" dirty="0"/>
          </a:p>
        </p:txBody>
      </p:sp>
      <p:sp>
        <p:nvSpPr>
          <p:cNvPr id="3" name="Content Placeholder 2"/>
          <p:cNvSpPr>
            <a:spLocks noGrp="1"/>
          </p:cNvSpPr>
          <p:nvPr>
            <p:ph idx="1"/>
          </p:nvPr>
        </p:nvSpPr>
        <p:spPr/>
        <p:txBody>
          <a:bodyPr/>
          <a:lstStyle/>
          <a:p>
            <a:r>
              <a:rPr lang="en-CA" dirty="0" smtClean="0"/>
              <a:t>‘there is neither male nor female, for you are all one in Christ Jesus’</a:t>
            </a:r>
          </a:p>
          <a:p>
            <a:r>
              <a:rPr lang="en-CA" dirty="0" smtClean="0"/>
              <a:t>Did Paul mean there should be no gender distinctions? Of course not. </a:t>
            </a:r>
            <a:endParaRPr lang="en-CA" dirty="0"/>
          </a:p>
          <a:p>
            <a:r>
              <a:rPr lang="en-CA" dirty="0" smtClean="0"/>
              <a:t>God created humans male and female</a:t>
            </a:r>
          </a:p>
          <a:p>
            <a:r>
              <a:rPr lang="en-CA" dirty="0" smtClean="0"/>
              <a:t>But our culture is intent on breaking down all distinctions in the name of equality</a:t>
            </a:r>
          </a:p>
          <a:p>
            <a:r>
              <a:rPr lang="en-CA" dirty="0" smtClean="0"/>
              <a:t>Why? Because the promises of culture fail every time. Being able to have it all turned into having to do it all. You can’t just add women and stir. That doesn’t work for women. So the movement pushes further down the road. </a:t>
            </a:r>
            <a:endParaRPr lang="en-CA" dirty="0"/>
          </a:p>
        </p:txBody>
      </p:sp>
    </p:spTree>
    <p:extLst>
      <p:ext uri="{BB962C8B-B14F-4D97-AF65-F5344CB8AC3E}">
        <p14:creationId xmlns:p14="http://schemas.microsoft.com/office/powerpoint/2010/main" val="2253333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2815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talking about this?</a:t>
            </a:r>
            <a:endParaRPr lang="en-CA" dirty="0"/>
          </a:p>
        </p:txBody>
      </p:sp>
      <p:sp>
        <p:nvSpPr>
          <p:cNvPr id="3" name="Content Placeholder 2"/>
          <p:cNvSpPr>
            <a:spLocks noGrp="1"/>
          </p:cNvSpPr>
          <p:nvPr>
            <p:ph idx="1"/>
          </p:nvPr>
        </p:nvSpPr>
        <p:spPr/>
        <p:txBody>
          <a:bodyPr/>
          <a:lstStyle/>
          <a:p>
            <a:r>
              <a:rPr lang="en-CA" dirty="0" smtClean="0"/>
              <a:t>Because the culture’s understanding of Christianity is:</a:t>
            </a:r>
          </a:p>
          <a:p>
            <a:r>
              <a:rPr lang="en-CA" dirty="0" smtClean="0"/>
              <a:t>A religion that says all women are inferior to all men from the very start: created that way</a:t>
            </a:r>
          </a:p>
          <a:p>
            <a:r>
              <a:rPr lang="en-CA" dirty="0" smtClean="0"/>
              <a:t>A religion that says all sin is Eve’s fault: she sinned first and dragged Adam with her</a:t>
            </a:r>
          </a:p>
          <a:p>
            <a:r>
              <a:rPr lang="en-CA" dirty="0" smtClean="0"/>
              <a:t>A religion that says male and female were created deliberately to be different by God</a:t>
            </a:r>
          </a:p>
        </p:txBody>
      </p:sp>
    </p:spTree>
    <p:extLst>
      <p:ext uri="{BB962C8B-B14F-4D97-AF65-F5344CB8AC3E}">
        <p14:creationId xmlns:p14="http://schemas.microsoft.com/office/powerpoint/2010/main" val="1645353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against Paul</a:t>
            </a:r>
            <a:endParaRPr lang="en-CA" dirty="0"/>
          </a:p>
        </p:txBody>
      </p:sp>
      <p:sp>
        <p:nvSpPr>
          <p:cNvPr id="3" name="Content Placeholder 2"/>
          <p:cNvSpPr>
            <a:spLocks noGrp="1"/>
          </p:cNvSpPr>
          <p:nvPr>
            <p:ph idx="1"/>
          </p:nvPr>
        </p:nvSpPr>
        <p:spPr/>
        <p:txBody>
          <a:bodyPr>
            <a:normAutofit/>
          </a:bodyPr>
          <a:lstStyle/>
          <a:p>
            <a:r>
              <a:rPr lang="en-CA" dirty="0" smtClean="0"/>
              <a:t>Women are more prone to temptation </a:t>
            </a:r>
          </a:p>
          <a:p>
            <a:r>
              <a:rPr lang="en-CA" dirty="0" smtClean="0"/>
              <a:t>Women are to obey their husbands and are subject to male leadership (all women to all men) </a:t>
            </a:r>
          </a:p>
          <a:p>
            <a:r>
              <a:rPr lang="en-CA" dirty="0" smtClean="0"/>
              <a:t>Women are not only the weaker sex but the lesser sex </a:t>
            </a:r>
          </a:p>
          <a:p>
            <a:r>
              <a:rPr lang="en-CA" dirty="0" smtClean="0"/>
              <a:t>Women are vain, wanting to show off their clothes</a:t>
            </a:r>
          </a:p>
          <a:p>
            <a:r>
              <a:rPr lang="en-CA" dirty="0" smtClean="0"/>
              <a:t>Women are gullible, easily swayed</a:t>
            </a:r>
          </a:p>
          <a:p>
            <a:r>
              <a:rPr lang="en-CA" dirty="0" smtClean="0"/>
              <a:t>Women are gossips, malicious </a:t>
            </a:r>
          </a:p>
          <a:p>
            <a:r>
              <a:rPr lang="en-CA" dirty="0" smtClean="0"/>
              <a:t>Women can’t control themselves </a:t>
            </a:r>
          </a:p>
          <a:p>
            <a:pPr marL="0" indent="0">
              <a:buNone/>
            </a:pPr>
            <a:endParaRPr lang="en-CA" dirty="0"/>
          </a:p>
        </p:txBody>
      </p:sp>
    </p:spTree>
    <p:extLst>
      <p:ext uri="{BB962C8B-B14F-4D97-AF65-F5344CB8AC3E}">
        <p14:creationId xmlns:p14="http://schemas.microsoft.com/office/powerpoint/2010/main" val="1737201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 through the ages</a:t>
            </a:r>
            <a:endParaRPr lang="en-CA" dirty="0"/>
          </a:p>
        </p:txBody>
      </p:sp>
      <p:sp>
        <p:nvSpPr>
          <p:cNvPr id="3" name="Content Placeholder 2"/>
          <p:cNvSpPr>
            <a:spLocks noGrp="1"/>
          </p:cNvSpPr>
          <p:nvPr>
            <p:ph idx="1"/>
          </p:nvPr>
        </p:nvSpPr>
        <p:spPr/>
        <p:txBody>
          <a:bodyPr>
            <a:normAutofit/>
          </a:bodyPr>
          <a:lstStyle/>
          <a:p>
            <a:r>
              <a:rPr lang="en-CA" dirty="0" smtClean="0"/>
              <a:t>Blessed are you, Lord our God, Ruler of the Universe, who has not made me a woman (</a:t>
            </a:r>
            <a:r>
              <a:rPr lang="en-CA" dirty="0"/>
              <a:t>J</a:t>
            </a:r>
            <a:r>
              <a:rPr lang="en-CA" dirty="0" smtClean="0"/>
              <a:t>ewish prayer)</a:t>
            </a:r>
          </a:p>
          <a:p>
            <a:r>
              <a:rPr lang="en-CA" dirty="0" smtClean="0"/>
              <a:t>Woman does not possess the image of God in herself but only when taken together with the male who is her head (St. Augustine)</a:t>
            </a:r>
          </a:p>
          <a:p>
            <a:r>
              <a:rPr lang="en-CA" dirty="0" smtClean="0"/>
              <a:t>You are the devil’s gateway…because of the death you merited the Son of God had to die (Tertullian)</a:t>
            </a:r>
          </a:p>
          <a:p>
            <a:r>
              <a:rPr lang="en-CA" dirty="0" smtClean="0"/>
              <a:t>As regards the individual nature, woman is defective and </a:t>
            </a:r>
            <a:r>
              <a:rPr lang="en-CA" dirty="0" err="1" smtClean="0"/>
              <a:t>mis</a:t>
            </a:r>
            <a:r>
              <a:rPr lang="en-CA" dirty="0" smtClean="0"/>
              <a:t>-</a:t>
            </a:r>
            <a:r>
              <a:rPr lang="en-CA" dirty="0" err="1" smtClean="0"/>
              <a:t>begotten..the</a:t>
            </a:r>
            <a:r>
              <a:rPr lang="en-CA" dirty="0" smtClean="0"/>
              <a:t> production of woman comes from a defect in the active force (St Thomas Aquinas)</a:t>
            </a:r>
          </a:p>
          <a:p>
            <a:r>
              <a:rPr lang="en-CA" dirty="0" smtClean="0"/>
              <a:t>..today because of sin, which women brought into the world..  (1140 AD canon of Catholic church)</a:t>
            </a:r>
            <a:endParaRPr lang="en-CA" dirty="0"/>
          </a:p>
        </p:txBody>
      </p:sp>
    </p:spTree>
    <p:extLst>
      <p:ext uri="{BB962C8B-B14F-4D97-AF65-F5344CB8AC3E}">
        <p14:creationId xmlns:p14="http://schemas.microsoft.com/office/powerpoint/2010/main" val="86210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a:t>
            </a:r>
            <a:r>
              <a:rPr lang="en-CA" baseline="30000" dirty="0" smtClean="0"/>
              <a:t>st</a:t>
            </a:r>
            <a:r>
              <a:rPr lang="en-CA" dirty="0" smtClean="0"/>
              <a:t> century culture</a:t>
            </a:r>
            <a:endParaRPr lang="en-CA" dirty="0"/>
          </a:p>
        </p:txBody>
      </p:sp>
      <p:sp>
        <p:nvSpPr>
          <p:cNvPr id="3" name="Content Placeholder 2"/>
          <p:cNvSpPr>
            <a:spLocks noGrp="1"/>
          </p:cNvSpPr>
          <p:nvPr>
            <p:ph sz="half" idx="1"/>
          </p:nvPr>
        </p:nvSpPr>
        <p:spPr/>
        <p:txBody>
          <a:bodyPr>
            <a:normAutofit/>
          </a:bodyPr>
          <a:lstStyle/>
          <a:p>
            <a:r>
              <a:rPr lang="en-CA" sz="3600" dirty="0" smtClean="0"/>
              <a:t>Free adult MAN</a:t>
            </a:r>
          </a:p>
          <a:p>
            <a:r>
              <a:rPr lang="en-CA" dirty="0" smtClean="0"/>
              <a:t>Legal person</a:t>
            </a:r>
          </a:p>
          <a:p>
            <a:r>
              <a:rPr lang="en-CA" dirty="0" smtClean="0"/>
              <a:t>Could defend rights in court</a:t>
            </a:r>
          </a:p>
          <a:p>
            <a:r>
              <a:rPr lang="en-CA" dirty="0" smtClean="0"/>
              <a:t>Could own property, businesses</a:t>
            </a:r>
          </a:p>
          <a:p>
            <a:r>
              <a:rPr lang="en-CA" dirty="0" smtClean="0"/>
              <a:t>Dictated the gods worshiped by all in his household</a:t>
            </a:r>
          </a:p>
          <a:p>
            <a:r>
              <a:rPr lang="en-CA" dirty="0" smtClean="0"/>
              <a:t>Educated</a:t>
            </a:r>
          </a:p>
          <a:p>
            <a:r>
              <a:rPr lang="en-CA" dirty="0" smtClean="0"/>
              <a:t>There was a developed route to power</a:t>
            </a:r>
            <a:endParaRPr lang="en-CA" dirty="0"/>
          </a:p>
        </p:txBody>
      </p:sp>
      <p:sp>
        <p:nvSpPr>
          <p:cNvPr id="4" name="Content Placeholder 3"/>
          <p:cNvSpPr>
            <a:spLocks noGrp="1"/>
          </p:cNvSpPr>
          <p:nvPr>
            <p:ph sz="half" idx="2"/>
          </p:nvPr>
        </p:nvSpPr>
        <p:spPr/>
        <p:txBody>
          <a:bodyPr>
            <a:normAutofit/>
          </a:bodyPr>
          <a:lstStyle/>
          <a:p>
            <a:r>
              <a:rPr lang="en-CA" dirty="0" smtClean="0"/>
              <a:t>ALL women</a:t>
            </a:r>
          </a:p>
          <a:p>
            <a:r>
              <a:rPr lang="en-CA" dirty="0" smtClean="0"/>
              <a:t>Children</a:t>
            </a:r>
          </a:p>
          <a:p>
            <a:r>
              <a:rPr lang="en-CA" dirty="0" smtClean="0"/>
              <a:t>Slaves</a:t>
            </a:r>
          </a:p>
          <a:p>
            <a:r>
              <a:rPr lang="en-CA" dirty="0" smtClean="0"/>
              <a:t>No ‘human’ rights</a:t>
            </a:r>
          </a:p>
          <a:p>
            <a:r>
              <a:rPr lang="en-CA" dirty="0" smtClean="0"/>
              <a:t>Life and death at the pleasure of the free adult male</a:t>
            </a:r>
          </a:p>
          <a:p>
            <a:r>
              <a:rPr lang="en-CA" dirty="0" smtClean="0"/>
              <a:t>Women needed a male guardian to act for them</a:t>
            </a:r>
            <a:endParaRPr lang="en-CA" dirty="0"/>
          </a:p>
        </p:txBody>
      </p:sp>
    </p:spTree>
    <p:extLst>
      <p:ext uri="{BB962C8B-B14F-4D97-AF65-F5344CB8AC3E}">
        <p14:creationId xmlns:p14="http://schemas.microsoft.com/office/powerpoint/2010/main" val="2790194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subtly</a:t>
            </a:r>
            <a:endParaRPr lang="en-CA" dirty="0"/>
          </a:p>
        </p:txBody>
      </p:sp>
      <p:sp>
        <p:nvSpPr>
          <p:cNvPr id="3" name="Content Placeholder 2"/>
          <p:cNvSpPr>
            <a:spLocks noGrp="1"/>
          </p:cNvSpPr>
          <p:nvPr>
            <p:ph idx="1"/>
          </p:nvPr>
        </p:nvSpPr>
        <p:spPr/>
        <p:txBody>
          <a:bodyPr>
            <a:normAutofit/>
          </a:bodyPr>
          <a:lstStyle/>
          <a:p>
            <a:r>
              <a:rPr lang="en-CA" sz="3600" dirty="0" smtClean="0"/>
              <a:t>Free adult MAN</a:t>
            </a:r>
          </a:p>
          <a:p>
            <a:r>
              <a:rPr lang="en-CA" dirty="0" smtClean="0"/>
              <a:t>Rational</a:t>
            </a:r>
          </a:p>
          <a:p>
            <a:r>
              <a:rPr lang="en-CA" dirty="0" smtClean="0"/>
              <a:t>Capable of understanding right from wrong</a:t>
            </a:r>
          </a:p>
          <a:p>
            <a:r>
              <a:rPr lang="en-CA" dirty="0" smtClean="0"/>
              <a:t>Represents mind, spirit, nobility. </a:t>
            </a:r>
          </a:p>
          <a:p>
            <a:r>
              <a:rPr lang="en-CA" dirty="0" smtClean="0"/>
              <a:t>He is superior</a:t>
            </a:r>
          </a:p>
          <a:p>
            <a:r>
              <a:rPr lang="en-CA" dirty="0" smtClean="0"/>
              <a:t>He has physical and political strength</a:t>
            </a:r>
          </a:p>
          <a:p>
            <a:r>
              <a:rPr lang="en-CA" dirty="0" smtClean="0"/>
              <a:t>He is spiritual</a:t>
            </a:r>
            <a:endParaRPr lang="en-CA" dirty="0"/>
          </a:p>
        </p:txBody>
      </p:sp>
    </p:spTree>
    <p:extLst>
      <p:ext uri="{BB962C8B-B14F-4D97-AF65-F5344CB8AC3E}">
        <p14:creationId xmlns:p14="http://schemas.microsoft.com/office/powerpoint/2010/main" val="2593188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Where does this come from?</a:t>
            </a:r>
            <a:endParaRPr lang="en-CA" dirty="0"/>
          </a:p>
        </p:txBody>
      </p:sp>
      <p:sp>
        <p:nvSpPr>
          <p:cNvPr id="3" name="Content Placeholder 2"/>
          <p:cNvSpPr>
            <a:spLocks noGrp="1"/>
          </p:cNvSpPr>
          <p:nvPr>
            <p:ph idx="1"/>
          </p:nvPr>
        </p:nvSpPr>
        <p:spPr/>
        <p:txBody>
          <a:bodyPr/>
          <a:lstStyle/>
          <a:p>
            <a:r>
              <a:rPr lang="en-CA" dirty="0" smtClean="0"/>
              <a:t>Classical Greek scholarship</a:t>
            </a:r>
          </a:p>
          <a:p>
            <a:r>
              <a:rPr lang="en-CA" dirty="0" smtClean="0"/>
              <a:t>Socrates: the weaker sex, half way between a human and an animal</a:t>
            </a:r>
          </a:p>
          <a:p>
            <a:r>
              <a:rPr lang="en-CA" dirty="0" smtClean="0"/>
              <a:t>Plato: reality is: strong rule the weak as they should; women are weaker</a:t>
            </a:r>
          </a:p>
          <a:p>
            <a:r>
              <a:rPr lang="en-CA" dirty="0" smtClean="0"/>
              <a:t>Aristotle: the male is by nature fitter to rule than the female</a:t>
            </a:r>
          </a:p>
          <a:p>
            <a:endParaRPr lang="en-CA" dirty="0"/>
          </a:p>
          <a:p>
            <a:r>
              <a:rPr lang="en-CA" dirty="0" smtClean="0"/>
              <a:t>Hellenization carried these ideas over the known world: 3</a:t>
            </a:r>
            <a:r>
              <a:rPr lang="en-CA" baseline="30000" dirty="0" smtClean="0"/>
              <a:t>rd</a:t>
            </a:r>
            <a:r>
              <a:rPr lang="en-CA" dirty="0" smtClean="0"/>
              <a:t> C BC</a:t>
            </a:r>
          </a:p>
          <a:p>
            <a:r>
              <a:rPr lang="en-CA" dirty="0" smtClean="0"/>
              <a:t>They were written down and swept over societies without written codes </a:t>
            </a:r>
          </a:p>
          <a:p>
            <a:endParaRPr lang="en-CA" dirty="0"/>
          </a:p>
        </p:txBody>
      </p:sp>
    </p:spTree>
    <p:extLst>
      <p:ext uri="{BB962C8B-B14F-4D97-AF65-F5344CB8AC3E}">
        <p14:creationId xmlns:p14="http://schemas.microsoft.com/office/powerpoint/2010/main" val="2274219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CA" dirty="0"/>
          </a:p>
        </p:txBody>
      </p:sp>
      <p:sp>
        <p:nvSpPr>
          <p:cNvPr id="3" name="Content Placeholder 2"/>
          <p:cNvSpPr>
            <a:spLocks noGrp="1"/>
          </p:cNvSpPr>
          <p:nvPr>
            <p:ph idx="1"/>
          </p:nvPr>
        </p:nvSpPr>
        <p:spPr/>
        <p:txBody>
          <a:bodyPr/>
          <a:lstStyle/>
          <a:p>
            <a:pPr marL="0" indent="0">
              <a:buNone/>
            </a:pPr>
            <a:r>
              <a:rPr lang="en-US" dirty="0" smtClean="0"/>
              <a:t>Other interesting points to note</a:t>
            </a:r>
          </a:p>
          <a:p>
            <a:r>
              <a:rPr lang="en-US" dirty="0" smtClean="0"/>
              <a:t>Exposure of children</a:t>
            </a:r>
            <a:r>
              <a:rPr lang="en-US" dirty="0"/>
              <a:t>:</a:t>
            </a:r>
            <a:r>
              <a:rPr lang="en-US" dirty="0" smtClean="0"/>
              <a:t> common and not a crime</a:t>
            </a:r>
          </a:p>
          <a:p>
            <a:r>
              <a:rPr lang="en-US" dirty="0" smtClean="0"/>
              <a:t>Women also not legal person: not a crime to kill one</a:t>
            </a:r>
          </a:p>
          <a:p>
            <a:r>
              <a:rPr lang="en-US" dirty="0" smtClean="0"/>
              <a:t>Honor and shame</a:t>
            </a:r>
          </a:p>
          <a:p>
            <a:r>
              <a:rPr lang="en-US" dirty="0" smtClean="0"/>
              <a:t>Purpose: marriage mostly (see Downton Abbey)</a:t>
            </a:r>
            <a:endParaRPr lang="en-CA" dirty="0"/>
          </a:p>
        </p:txBody>
      </p:sp>
    </p:spTree>
    <p:extLst>
      <p:ext uri="{BB962C8B-B14F-4D97-AF65-F5344CB8AC3E}">
        <p14:creationId xmlns:p14="http://schemas.microsoft.com/office/powerpoint/2010/main" val="533621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1458</TotalTime>
  <Words>8538</Words>
  <Application>Microsoft Office PowerPoint</Application>
  <PresentationFormat>Widescreen</PresentationFormat>
  <Paragraphs>308</Paragraphs>
  <Slides>28</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Trebuchet MS</vt:lpstr>
      <vt:lpstr>Wingdings 3</vt:lpstr>
      <vt:lpstr>Facet</vt:lpstr>
      <vt:lpstr>Paul</vt:lpstr>
      <vt:lpstr>What is a feminist?</vt:lpstr>
      <vt:lpstr>Why are we talking about this?</vt:lpstr>
      <vt:lpstr>The case against Paul</vt:lpstr>
      <vt:lpstr>The church through the ages</vt:lpstr>
      <vt:lpstr>1st century culture</vt:lpstr>
      <vt:lpstr>More subtly</vt:lpstr>
      <vt:lpstr>Where does this come from?</vt:lpstr>
      <vt:lpstr>Culture</vt:lpstr>
      <vt:lpstr>Galatians 3:28</vt:lpstr>
      <vt:lpstr>Ephesians: wives submit to your husbands</vt:lpstr>
      <vt:lpstr>Ephesians: submission</vt:lpstr>
      <vt:lpstr>Headship</vt:lpstr>
      <vt:lpstr>Headship in Ephesians</vt:lpstr>
      <vt:lpstr>Corinthians: headship</vt:lpstr>
      <vt:lpstr>What you do with your head matters</vt:lpstr>
      <vt:lpstr>Corinthians: head coverings 1 Cor.11:3-10</vt:lpstr>
      <vt:lpstr>Hair and glory</vt:lpstr>
      <vt:lpstr>Sexual power of women</vt:lpstr>
      <vt:lpstr>Corinthians: silence or speaking</vt:lpstr>
      <vt:lpstr>Corinthians: marriage</vt:lpstr>
      <vt:lpstr>Corinthians: singleness</vt:lpstr>
      <vt:lpstr>Areas for next time</vt:lpstr>
      <vt:lpstr>PowerPoint Presentation</vt:lpstr>
      <vt:lpstr>Timothy: teaching</vt:lpstr>
      <vt:lpstr>Timothy: family or work</vt:lpstr>
      <vt:lpstr>Galatians 3:28: no male or female</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dc:title>
  <dc:creator>Barb Hill</dc:creator>
  <cp:lastModifiedBy>Barb Hill</cp:lastModifiedBy>
  <cp:revision>157</cp:revision>
  <dcterms:created xsi:type="dcterms:W3CDTF">2023-03-05T00:04:40Z</dcterms:created>
  <dcterms:modified xsi:type="dcterms:W3CDTF">2023-03-12T20:01:51Z</dcterms:modified>
</cp:coreProperties>
</file>